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  <p:embeddedFont>
      <p:font typeface="Noto Sans SC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34-d2r90she3tpg8rchuptg.png">    </p:cNvPr>
          <p:cNvPicPr>
            <a:picLocks noChangeAspect="1"/>
          </p:cNvPicPr>
          <p:nvPr/>
        </p:nvPicPr>
        <p:blipFill>
          <a:blip r:embed="rId1"/>
          <a:srcRect l="190" r="190" t="0" b="0"/>
          <a:stretch/>
        </p:blipFill>
        <p:spPr>
          <a:xfrm>
            <a:off x="0" y="12700"/>
            <a:ext cx="12186920" cy="6855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7615" y="4553585"/>
            <a:ext cx="191897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5415" y="4553585"/>
            <a:ext cx="191897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37235" y="2097405"/>
            <a:ext cx="10830560" cy="749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in 60 Minutes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statics.moonshot.cn/kimi-ppt/html-gen/static/image-erro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254000"/>
            <a:ext cx="6604000" cy="6350000"/>
          </a:xfrm>
          <a:prstGeom prst="roundRect">
            <a:avLst>
              <a:gd name="adj" fmla="val 1600"/>
            </a:avLst>
          </a:prstGeom>
        </p:spPr>
      </p:pic>
      <p:sp>
        <p:nvSpPr>
          <p:cNvPr id="11" name="Text 8"/>
          <p:cNvSpPr/>
          <p:nvPr/>
        </p:nvSpPr>
        <p:spPr>
          <a:xfrm>
            <a:off x="7264400" y="1473200"/>
            <a:ext cx="4673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S3: Unlimited Object Store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64400" y="2692400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 any file with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99.999999999%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durability in scalable buckets.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64400" y="3505200"/>
            <a:ext cx="4673600" cy="863600"/>
          </a:xfrm>
          <a:custGeom>
            <a:avLst/>
            <a:gdLst/>
            <a:ahLst/>
            <a:cxnLst/>
            <a:rect l="l" t="t" r="r" b="b"/>
            <a:pathLst>
              <a:path w="4673600" h="863600">
                <a:moveTo>
                  <a:pt x="76204" y="0"/>
                </a:moveTo>
                <a:lnTo>
                  <a:pt x="4597396" y="0"/>
                </a:lnTo>
                <a:cubicBezTo>
                  <a:pt x="4639482" y="0"/>
                  <a:pt x="4673600" y="34118"/>
                  <a:pt x="4673600" y="76204"/>
                </a:cubicBezTo>
                <a:lnTo>
                  <a:pt x="4673600" y="787396"/>
                </a:lnTo>
                <a:cubicBezTo>
                  <a:pt x="4673600" y="829482"/>
                  <a:pt x="4639482" y="863600"/>
                  <a:pt x="4597396" y="863600"/>
                </a:cubicBezTo>
                <a:lnTo>
                  <a:pt x="76204" y="863600"/>
                </a:lnTo>
                <a:cubicBezTo>
                  <a:pt x="34118" y="863600"/>
                  <a:pt x="0" y="829482"/>
                  <a:pt x="0" y="7873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416800" y="3657600"/>
            <a:ext cx="487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Cases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416800" y="3962400"/>
            <a:ext cx="487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Backups, Static Websites, Data Lakes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64400" y="4521200"/>
            <a:ext cx="4673600" cy="863600"/>
          </a:xfrm>
          <a:custGeom>
            <a:avLst/>
            <a:gdLst/>
            <a:ahLst/>
            <a:cxnLst/>
            <a:rect l="l" t="t" r="r" b="b"/>
            <a:pathLst>
              <a:path w="4673600" h="863600">
                <a:moveTo>
                  <a:pt x="76204" y="0"/>
                </a:moveTo>
                <a:lnTo>
                  <a:pt x="4597396" y="0"/>
                </a:lnTo>
                <a:cubicBezTo>
                  <a:pt x="4639482" y="0"/>
                  <a:pt x="4673600" y="34118"/>
                  <a:pt x="4673600" y="76204"/>
                </a:cubicBezTo>
                <a:lnTo>
                  <a:pt x="4673600" y="787396"/>
                </a:lnTo>
                <a:cubicBezTo>
                  <a:pt x="4673600" y="829482"/>
                  <a:pt x="4639482" y="863600"/>
                  <a:pt x="4597396" y="863600"/>
                </a:cubicBezTo>
                <a:lnTo>
                  <a:pt x="76204" y="863600"/>
                </a:lnTo>
                <a:cubicBezTo>
                  <a:pt x="34118" y="863600"/>
                  <a:pt x="0" y="829482"/>
                  <a:pt x="0" y="7873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416800" y="4673600"/>
            <a:ext cx="487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Optimization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416800" y="4978400"/>
            <a:ext cx="436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Lifecycle rules to auto-archive to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Glacier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0" y="10541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RDS vs. DynamoDB: Quick Pick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28873" y="1866900"/>
            <a:ext cx="4622800" cy="3886200"/>
          </a:xfrm>
          <a:custGeom>
            <a:avLst/>
            <a:gdLst/>
            <a:ahLst/>
            <a:cxnLst/>
            <a:rect l="l" t="t" r="r" b="b"/>
            <a:pathLst>
              <a:path w="4622800" h="3886200">
                <a:moveTo>
                  <a:pt x="101585" y="0"/>
                </a:moveTo>
                <a:lnTo>
                  <a:pt x="4521215" y="0"/>
                </a:lnTo>
                <a:cubicBezTo>
                  <a:pt x="4577319" y="0"/>
                  <a:pt x="4622800" y="45481"/>
                  <a:pt x="4622800" y="101585"/>
                </a:cubicBezTo>
                <a:lnTo>
                  <a:pt x="4622800" y="3784615"/>
                </a:lnTo>
                <a:cubicBezTo>
                  <a:pt x="4622800" y="3840719"/>
                  <a:pt x="4577319" y="3886200"/>
                  <a:pt x="4521215" y="3886200"/>
                </a:cubicBezTo>
                <a:lnTo>
                  <a:pt x="101585" y="3886200"/>
                </a:lnTo>
                <a:cubicBezTo>
                  <a:pt x="45481" y="3886200"/>
                  <a:pt x="0" y="3840719"/>
                  <a:pt x="0" y="3784615"/>
                </a:cubicBezTo>
                <a:lnTo>
                  <a:pt x="0" y="101585"/>
                </a:lnTo>
                <a:cubicBezTo>
                  <a:pt x="0" y="45481"/>
                  <a:pt x="45481" y="0"/>
                  <a:pt x="10158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A4A4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2965648" y="21971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905073" y="2781300"/>
            <a:ext cx="452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RDS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05073" y="3187700"/>
            <a:ext cx="452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Relational Database Service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59073" y="3695700"/>
            <a:ext cx="4013200" cy="965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SQL (MySQL, PostgreSQL)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backups &amp; patching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Multi-AZ failover for high availability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59073" y="4864100"/>
            <a:ext cx="4013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for structured data &amp; complex queries.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908873" y="1866900"/>
            <a:ext cx="876300" cy="393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BDBDB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689527" y="1866900"/>
            <a:ext cx="4622800" cy="3886200"/>
          </a:xfrm>
          <a:custGeom>
            <a:avLst/>
            <a:gdLst/>
            <a:ahLst/>
            <a:cxnLst/>
            <a:rect l="l" t="t" r="r" b="b"/>
            <a:pathLst>
              <a:path w="4622800" h="3886200">
                <a:moveTo>
                  <a:pt x="101585" y="0"/>
                </a:moveTo>
                <a:lnTo>
                  <a:pt x="4521215" y="0"/>
                </a:lnTo>
                <a:cubicBezTo>
                  <a:pt x="4577319" y="0"/>
                  <a:pt x="4622800" y="45481"/>
                  <a:pt x="4622800" y="101585"/>
                </a:cubicBezTo>
                <a:lnTo>
                  <a:pt x="4622800" y="3784615"/>
                </a:lnTo>
                <a:cubicBezTo>
                  <a:pt x="4622800" y="3840719"/>
                  <a:pt x="4577319" y="3886200"/>
                  <a:pt x="4521215" y="3886200"/>
                </a:cubicBezTo>
                <a:lnTo>
                  <a:pt x="101585" y="3886200"/>
                </a:lnTo>
                <a:cubicBezTo>
                  <a:pt x="45481" y="3886200"/>
                  <a:pt x="0" y="3840719"/>
                  <a:pt x="0" y="3784615"/>
                </a:cubicBezTo>
                <a:lnTo>
                  <a:pt x="0" y="101585"/>
                </a:lnTo>
                <a:cubicBezTo>
                  <a:pt x="0" y="45481"/>
                  <a:pt x="45481" y="0"/>
                  <a:pt x="10158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DBDB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826302" y="21971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02538" y="-8840"/>
                </a:moveTo>
                <a:cubicBezTo>
                  <a:pt x="313164" y="-1161"/>
                  <a:pt x="317093" y="12769"/>
                  <a:pt x="312271" y="24914"/>
                </a:cubicBezTo>
                <a:lnTo>
                  <a:pt x="242262" y="200025"/>
                </a:lnTo>
                <a:lnTo>
                  <a:pt x="371475" y="200025"/>
                </a:lnTo>
                <a:cubicBezTo>
                  <a:pt x="383530" y="200025"/>
                  <a:pt x="394246" y="207526"/>
                  <a:pt x="398353" y="218867"/>
                </a:cubicBezTo>
                <a:cubicBezTo>
                  <a:pt x="402461" y="230207"/>
                  <a:pt x="398978" y="242888"/>
                  <a:pt x="389781" y="250567"/>
                </a:cubicBezTo>
                <a:lnTo>
                  <a:pt x="132606" y="464880"/>
                </a:lnTo>
                <a:cubicBezTo>
                  <a:pt x="122515" y="473273"/>
                  <a:pt x="108139" y="473720"/>
                  <a:pt x="97512" y="466040"/>
                </a:cubicBezTo>
                <a:cubicBezTo>
                  <a:pt x="86886" y="458361"/>
                  <a:pt x="82957" y="444431"/>
                  <a:pt x="87779" y="432286"/>
                </a:cubicBezTo>
                <a:lnTo>
                  <a:pt x="157788" y="257175"/>
                </a:lnTo>
                <a:lnTo>
                  <a:pt x="28575" y="257175"/>
                </a:lnTo>
                <a:cubicBezTo>
                  <a:pt x="16520" y="257175"/>
                  <a:pt x="5804" y="249674"/>
                  <a:pt x="1697" y="238333"/>
                </a:cubicBezTo>
                <a:cubicBezTo>
                  <a:pt x="-2411" y="226993"/>
                  <a:pt x="1072" y="214312"/>
                  <a:pt x="10269" y="206633"/>
                </a:cubicBezTo>
                <a:lnTo>
                  <a:pt x="267444" y="-7680"/>
                </a:lnTo>
                <a:cubicBezTo>
                  <a:pt x="277535" y="-16073"/>
                  <a:pt x="291911" y="-16520"/>
                  <a:pt x="302538" y="-8840"/>
                </a:cubicBezTo>
                <a:close/>
              </a:path>
            </a:pathLst>
          </a:custGeom>
          <a:solidFill>
            <a:srgbClr val="757575"/>
          </a:solidFill>
          <a:ln/>
        </p:spPr>
      </p:sp>
      <p:sp>
        <p:nvSpPr>
          <p:cNvPr id="20" name="Text 18"/>
          <p:cNvSpPr/>
          <p:nvPr/>
        </p:nvSpPr>
        <p:spPr>
          <a:xfrm>
            <a:off x="6765727" y="2781300"/>
            <a:ext cx="452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75757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DynamoDB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765727" y="3187700"/>
            <a:ext cx="452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NoSQL Database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19727" y="3695700"/>
            <a:ext cx="4013200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Millisecond latency at planet scale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Handles millions of requests/second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Built-in caching &amp; global tables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65727" y="5168900"/>
            <a:ext cx="452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for speed, scale, and simplicity.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768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Networking &amp; Security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kimi-web-img.moonshot.cn/img/sslprod.oss-cn-shanghai.aliyuncs.com/5bae2f7c0ab5a0e279d737c5cbb35481ffe25e9a.jpg">    </p:cNvPr>
          <p:cNvPicPr>
            <a:picLocks noChangeAspect="1"/>
          </p:cNvPicPr>
          <p:nvPr/>
        </p:nvPicPr>
        <p:blipFill>
          <a:blip r:embed="rId1"/>
          <a:srcRect l="15500" r="15500" t="0" b="0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11" name="Text 8"/>
          <p:cNvSpPr/>
          <p:nvPr/>
        </p:nvSpPr>
        <p:spPr>
          <a:xfrm>
            <a:off x="6502400" y="15748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VPC: Your Private Cloud Corner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02400" y="27940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Carve an isolated network inside AWS. You control the IP ranges, subnets, and routing.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508750" y="3759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47638" y="52388"/>
                </a:moveTo>
                <a:lnTo>
                  <a:pt x="195263" y="52388"/>
                </a:lnTo>
                <a:lnTo>
                  <a:pt x="195263" y="80962"/>
                </a:lnTo>
                <a:lnTo>
                  <a:pt x="147638" y="80962"/>
                </a:lnTo>
                <a:lnTo>
                  <a:pt x="147638" y="52388"/>
                </a:lnTo>
                <a:close/>
                <a:moveTo>
                  <a:pt x="142875" y="19050"/>
                </a:moveTo>
                <a:cubicBezTo>
                  <a:pt x="127099" y="19050"/>
                  <a:pt x="114300" y="31849"/>
                  <a:pt x="114300" y="47625"/>
                </a:cubicBezTo>
                <a:lnTo>
                  <a:pt x="114300" y="85725"/>
                </a:lnTo>
                <a:cubicBezTo>
                  <a:pt x="114300" y="101501"/>
                  <a:pt x="127099" y="114300"/>
                  <a:pt x="142875" y="114300"/>
                </a:cubicBezTo>
                <a:lnTo>
                  <a:pt x="152400" y="114300"/>
                </a:lnTo>
                <a:lnTo>
                  <a:pt x="1524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76200" y="171450"/>
                </a:lnTo>
                <a:lnTo>
                  <a:pt x="76200" y="190500"/>
                </a:lnTo>
                <a:lnTo>
                  <a:pt x="66675" y="190500"/>
                </a:lnTo>
                <a:cubicBezTo>
                  <a:pt x="50899" y="190500"/>
                  <a:pt x="38100" y="203299"/>
                  <a:pt x="38100" y="219075"/>
                </a:cubicBezTo>
                <a:lnTo>
                  <a:pt x="38100" y="257175"/>
                </a:lnTo>
                <a:cubicBezTo>
                  <a:pt x="38100" y="272951"/>
                  <a:pt x="50899" y="285750"/>
                  <a:pt x="66675" y="285750"/>
                </a:cubicBezTo>
                <a:lnTo>
                  <a:pt x="123825" y="285750"/>
                </a:lnTo>
                <a:cubicBezTo>
                  <a:pt x="139601" y="285750"/>
                  <a:pt x="152400" y="272951"/>
                  <a:pt x="152400" y="257175"/>
                </a:cubicBezTo>
                <a:lnTo>
                  <a:pt x="152400" y="219075"/>
                </a:lnTo>
                <a:cubicBezTo>
                  <a:pt x="152400" y="203299"/>
                  <a:pt x="139601" y="190500"/>
                  <a:pt x="123825" y="190500"/>
                </a:cubicBezTo>
                <a:lnTo>
                  <a:pt x="114300" y="190500"/>
                </a:lnTo>
                <a:lnTo>
                  <a:pt x="114300" y="171450"/>
                </a:lnTo>
                <a:lnTo>
                  <a:pt x="228600" y="171450"/>
                </a:lnTo>
                <a:lnTo>
                  <a:pt x="228600" y="190500"/>
                </a:lnTo>
                <a:lnTo>
                  <a:pt x="219075" y="190500"/>
                </a:lnTo>
                <a:cubicBezTo>
                  <a:pt x="203299" y="190500"/>
                  <a:pt x="190500" y="203299"/>
                  <a:pt x="190500" y="219075"/>
                </a:cubicBezTo>
                <a:lnTo>
                  <a:pt x="190500" y="257175"/>
                </a:lnTo>
                <a:cubicBezTo>
                  <a:pt x="190500" y="272951"/>
                  <a:pt x="203299" y="285750"/>
                  <a:pt x="219075" y="285750"/>
                </a:cubicBezTo>
                <a:lnTo>
                  <a:pt x="276225" y="285750"/>
                </a:lnTo>
                <a:cubicBezTo>
                  <a:pt x="292001" y="285750"/>
                  <a:pt x="304800" y="272951"/>
                  <a:pt x="304800" y="257175"/>
                </a:cubicBezTo>
                <a:lnTo>
                  <a:pt x="304800" y="219075"/>
                </a:lnTo>
                <a:cubicBezTo>
                  <a:pt x="304800" y="203299"/>
                  <a:pt x="292001" y="190500"/>
                  <a:pt x="276225" y="190500"/>
                </a:cubicBezTo>
                <a:lnTo>
                  <a:pt x="266700" y="190500"/>
                </a:lnTo>
                <a:lnTo>
                  <a:pt x="266700" y="171450"/>
                </a:lnTo>
                <a:lnTo>
                  <a:pt x="323850" y="171450"/>
                </a:lnTo>
                <a:cubicBezTo>
                  <a:pt x="334387" y="171450"/>
                  <a:pt x="342900" y="162937"/>
                  <a:pt x="342900" y="152400"/>
                </a:cubicBezTo>
                <a:cubicBezTo>
                  <a:pt x="342900" y="141863"/>
                  <a:pt x="334387" y="133350"/>
                  <a:pt x="323850" y="133350"/>
                </a:cubicBezTo>
                <a:lnTo>
                  <a:pt x="190500" y="133350"/>
                </a:lnTo>
                <a:lnTo>
                  <a:pt x="190500" y="114300"/>
                </a:lnTo>
                <a:lnTo>
                  <a:pt x="200025" y="114300"/>
                </a:lnTo>
                <a:cubicBezTo>
                  <a:pt x="215801" y="114300"/>
                  <a:pt x="228600" y="101501"/>
                  <a:pt x="228600" y="85725"/>
                </a:cubicBezTo>
                <a:lnTo>
                  <a:pt x="228600" y="47625"/>
                </a:lnTo>
                <a:cubicBezTo>
                  <a:pt x="228600" y="31849"/>
                  <a:pt x="215801" y="19050"/>
                  <a:pt x="200025" y="19050"/>
                </a:cubicBezTo>
                <a:lnTo>
                  <a:pt x="142875" y="19050"/>
                </a:lnTo>
                <a:close/>
                <a:moveTo>
                  <a:pt x="266700" y="223838"/>
                </a:moveTo>
                <a:lnTo>
                  <a:pt x="271463" y="223838"/>
                </a:lnTo>
                <a:lnTo>
                  <a:pt x="271463" y="252413"/>
                </a:lnTo>
                <a:lnTo>
                  <a:pt x="223838" y="252413"/>
                </a:lnTo>
                <a:lnTo>
                  <a:pt x="223838" y="223838"/>
                </a:lnTo>
                <a:lnTo>
                  <a:pt x="266700" y="223838"/>
                </a:lnTo>
                <a:close/>
                <a:moveTo>
                  <a:pt x="114300" y="223838"/>
                </a:moveTo>
                <a:lnTo>
                  <a:pt x="119062" y="223838"/>
                </a:lnTo>
                <a:lnTo>
                  <a:pt x="119062" y="252413"/>
                </a:lnTo>
                <a:lnTo>
                  <a:pt x="71438" y="252413"/>
                </a:lnTo>
                <a:lnTo>
                  <a:pt x="71438" y="223838"/>
                </a:lnTo>
                <a:lnTo>
                  <a:pt x="114300" y="223838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4" name="Text 11"/>
          <p:cNvSpPr/>
          <p:nvPr/>
        </p:nvSpPr>
        <p:spPr>
          <a:xfrm>
            <a:off x="7063780" y="3708400"/>
            <a:ext cx="538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&amp; Private Subnets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063780" y="4013200"/>
            <a:ext cx="4876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an Internet Gateway for public access, keep databases private.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540500" y="4775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7" name="Text 14"/>
          <p:cNvSpPr/>
          <p:nvPr/>
        </p:nvSpPr>
        <p:spPr>
          <a:xfrm>
            <a:off x="7086600" y="4724400"/>
            <a:ext cx="425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Groups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086600" y="5029200"/>
            <a:ext cx="425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 as virtual firewalls to protect every resource.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0" y="14732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500063" y="523875"/>
                </a:moveTo>
                <a:cubicBezTo>
                  <a:pt x="644723" y="523875"/>
                  <a:pt x="762000" y="406598"/>
                  <a:pt x="762000" y="261938"/>
                </a:cubicBezTo>
                <a:cubicBezTo>
                  <a:pt x="762000" y="117277"/>
                  <a:pt x="644723" y="0"/>
                  <a:pt x="500063" y="0"/>
                </a:cubicBezTo>
                <a:cubicBezTo>
                  <a:pt x="355402" y="0"/>
                  <a:pt x="238125" y="117277"/>
                  <a:pt x="238125" y="261938"/>
                </a:cubicBezTo>
                <a:cubicBezTo>
                  <a:pt x="238125" y="289768"/>
                  <a:pt x="242441" y="316706"/>
                  <a:pt x="250478" y="341858"/>
                </a:cubicBezTo>
                <a:lnTo>
                  <a:pt x="10418" y="581918"/>
                </a:lnTo>
                <a:cubicBezTo>
                  <a:pt x="3721" y="588615"/>
                  <a:pt x="0" y="597694"/>
                  <a:pt x="0" y="607219"/>
                </a:cubicBezTo>
                <a:lnTo>
                  <a:pt x="0" y="726281"/>
                </a:lnTo>
                <a:cubicBezTo>
                  <a:pt x="0" y="746075"/>
                  <a:pt x="15925" y="762000"/>
                  <a:pt x="35719" y="762000"/>
                </a:cubicBezTo>
                <a:lnTo>
                  <a:pt x="154781" y="762000"/>
                </a:lnTo>
                <a:cubicBezTo>
                  <a:pt x="174575" y="762000"/>
                  <a:pt x="190500" y="746075"/>
                  <a:pt x="190500" y="726281"/>
                </a:cubicBezTo>
                <a:lnTo>
                  <a:pt x="190500" y="666750"/>
                </a:lnTo>
                <a:lnTo>
                  <a:pt x="250031" y="666750"/>
                </a:lnTo>
                <a:cubicBezTo>
                  <a:pt x="269825" y="666750"/>
                  <a:pt x="285750" y="650825"/>
                  <a:pt x="285750" y="631031"/>
                </a:cubicBezTo>
                <a:lnTo>
                  <a:pt x="285750" y="571500"/>
                </a:lnTo>
                <a:lnTo>
                  <a:pt x="345281" y="571500"/>
                </a:lnTo>
                <a:cubicBezTo>
                  <a:pt x="354806" y="571500"/>
                  <a:pt x="363885" y="567779"/>
                  <a:pt x="370582" y="561082"/>
                </a:cubicBezTo>
                <a:lnTo>
                  <a:pt x="420142" y="511522"/>
                </a:lnTo>
                <a:cubicBezTo>
                  <a:pt x="445294" y="519559"/>
                  <a:pt x="472232" y="523875"/>
                  <a:pt x="500063" y="523875"/>
                </a:cubicBezTo>
                <a:close/>
                <a:moveTo>
                  <a:pt x="559594" y="142875"/>
                </a:moveTo>
                <a:cubicBezTo>
                  <a:pt x="592450" y="142875"/>
                  <a:pt x="619125" y="169550"/>
                  <a:pt x="619125" y="202406"/>
                </a:cubicBezTo>
                <a:cubicBezTo>
                  <a:pt x="619125" y="235262"/>
                  <a:pt x="592450" y="261938"/>
                  <a:pt x="559594" y="261938"/>
                </a:cubicBezTo>
                <a:cubicBezTo>
                  <a:pt x="526738" y="261938"/>
                  <a:pt x="500063" y="235262"/>
                  <a:pt x="500063" y="202406"/>
                </a:cubicBezTo>
                <a:cubicBezTo>
                  <a:pt x="500063" y="169550"/>
                  <a:pt x="526738" y="142875"/>
                  <a:pt x="559594" y="142875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1" name="Text 9"/>
          <p:cNvSpPr/>
          <p:nvPr/>
        </p:nvSpPr>
        <p:spPr>
          <a:xfrm>
            <a:off x="0" y="24384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IAM: Lock the Front Door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30480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Identity and Access Management is your first line of defense.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03200" y="40132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Least Privilege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03200" y="43180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Grant only the permissions needed.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99334" y="40132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 MFA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199334" y="43180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your root account and users.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195667" y="40132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Hardcoded Keys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195667" y="43180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IAM roles for services.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54000" y="50800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Proper IAM prevents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accidental deletes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costly breaches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from day one.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768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Watch, Notify, Deploy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54000" y="1524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Watch &amp; Notify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54000" y="22352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CloudWatch monitors your resources, SNS delivers the alerts. React to issues before customers notice.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54000" y="3149600"/>
            <a:ext cx="5435600" cy="1117600"/>
          </a:xfrm>
          <a:custGeom>
            <a:avLst/>
            <a:gdLst/>
            <a:ahLst/>
            <a:cxnLst/>
            <a:rect l="l" t="t" r="r" b="b"/>
            <a:pathLst>
              <a:path w="5435600" h="1117600">
                <a:moveTo>
                  <a:pt x="76198" y="0"/>
                </a:moveTo>
                <a:lnTo>
                  <a:pt x="5359402" y="0"/>
                </a:lnTo>
                <a:cubicBezTo>
                  <a:pt x="5401485" y="0"/>
                  <a:pt x="5435600" y="34115"/>
                  <a:pt x="5435600" y="76198"/>
                </a:cubicBezTo>
                <a:lnTo>
                  <a:pt x="5435600" y="1041402"/>
                </a:lnTo>
                <a:cubicBezTo>
                  <a:pt x="5435600" y="1083485"/>
                  <a:pt x="5401485" y="1117600"/>
                  <a:pt x="5359402" y="1117600"/>
                </a:cubicBezTo>
                <a:lnTo>
                  <a:pt x="76198" y="1117600"/>
                </a:lnTo>
                <a:cubicBezTo>
                  <a:pt x="34115" y="1117600"/>
                  <a:pt x="0" y="1083485"/>
                  <a:pt x="0" y="10414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31800" y="355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4" name="Text 12"/>
          <p:cNvSpPr/>
          <p:nvPr/>
        </p:nvSpPr>
        <p:spPr>
          <a:xfrm>
            <a:off x="960239" y="33020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CloudWatch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0239" y="3606800"/>
            <a:ext cx="457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Collects logs &amp; metrics, triggers alarms on CPU spikes or errors.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54000" y="4470400"/>
            <a:ext cx="5435600" cy="863600"/>
          </a:xfrm>
          <a:custGeom>
            <a:avLst/>
            <a:gdLst/>
            <a:ahLst/>
            <a:cxnLst/>
            <a:rect l="l" t="t" r="r" b="b"/>
            <a:pathLst>
              <a:path w="5435600" h="863600">
                <a:moveTo>
                  <a:pt x="76204" y="0"/>
                </a:moveTo>
                <a:lnTo>
                  <a:pt x="5359396" y="0"/>
                </a:lnTo>
                <a:cubicBezTo>
                  <a:pt x="5401482" y="0"/>
                  <a:pt x="5435600" y="34118"/>
                  <a:pt x="5435600" y="76204"/>
                </a:cubicBezTo>
                <a:lnTo>
                  <a:pt x="5435600" y="787396"/>
                </a:lnTo>
                <a:cubicBezTo>
                  <a:pt x="5435600" y="829482"/>
                  <a:pt x="5401482" y="863600"/>
                  <a:pt x="5359396" y="863600"/>
                </a:cubicBezTo>
                <a:lnTo>
                  <a:pt x="76204" y="863600"/>
                </a:lnTo>
                <a:cubicBezTo>
                  <a:pt x="34118" y="863600"/>
                  <a:pt x="0" y="829482"/>
                  <a:pt x="0" y="78739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63550" y="4749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0"/>
                </a:moveTo>
                <a:cubicBezTo>
                  <a:pt x="122813" y="0"/>
                  <a:pt x="114300" y="8513"/>
                  <a:pt x="114300" y="19050"/>
                </a:cubicBezTo>
                <a:lnTo>
                  <a:pt x="114300" y="20955"/>
                </a:lnTo>
                <a:cubicBezTo>
                  <a:pt x="70842" y="29766"/>
                  <a:pt x="38100" y="68223"/>
                  <a:pt x="38100" y="114300"/>
                </a:cubicBezTo>
                <a:lnTo>
                  <a:pt x="38100" y="127218"/>
                </a:lnTo>
                <a:cubicBezTo>
                  <a:pt x="38100" y="155853"/>
                  <a:pt x="28337" y="183654"/>
                  <a:pt x="10478" y="206038"/>
                </a:cubicBezTo>
                <a:lnTo>
                  <a:pt x="4643" y="213300"/>
                </a:lnTo>
                <a:cubicBezTo>
                  <a:pt x="1607" y="217051"/>
                  <a:pt x="0" y="221694"/>
                  <a:pt x="0" y="226516"/>
                </a:cubicBezTo>
                <a:cubicBezTo>
                  <a:pt x="0" y="238185"/>
                  <a:pt x="9465" y="247650"/>
                  <a:pt x="21134" y="247650"/>
                </a:cubicBezTo>
                <a:lnTo>
                  <a:pt x="245507" y="247650"/>
                </a:lnTo>
                <a:cubicBezTo>
                  <a:pt x="257175" y="247650"/>
                  <a:pt x="266640" y="238185"/>
                  <a:pt x="266640" y="226516"/>
                </a:cubicBezTo>
                <a:cubicBezTo>
                  <a:pt x="266640" y="221694"/>
                  <a:pt x="265033" y="217051"/>
                  <a:pt x="261997" y="213300"/>
                </a:cubicBezTo>
                <a:lnTo>
                  <a:pt x="256163" y="206038"/>
                </a:lnTo>
                <a:cubicBezTo>
                  <a:pt x="238363" y="183654"/>
                  <a:pt x="228600" y="155853"/>
                  <a:pt x="228600" y="127218"/>
                </a:cubicBezTo>
                <a:lnTo>
                  <a:pt x="228600" y="114300"/>
                </a:lnTo>
                <a:cubicBezTo>
                  <a:pt x="228600" y="68223"/>
                  <a:pt x="195858" y="29766"/>
                  <a:pt x="152400" y="20955"/>
                </a:cubicBezTo>
                <a:lnTo>
                  <a:pt x="152400" y="19050"/>
                </a:lnTo>
                <a:cubicBezTo>
                  <a:pt x="152400" y="8513"/>
                  <a:pt x="143887" y="0"/>
                  <a:pt x="133350" y="0"/>
                </a:cubicBezTo>
                <a:close/>
                <a:moveTo>
                  <a:pt x="96441" y="276225"/>
                </a:moveTo>
                <a:cubicBezTo>
                  <a:pt x="100667" y="292656"/>
                  <a:pt x="115610" y="304800"/>
                  <a:pt x="133350" y="304800"/>
                </a:cubicBezTo>
                <a:cubicBezTo>
                  <a:pt x="151090" y="304800"/>
                  <a:pt x="166033" y="292656"/>
                  <a:pt x="170259" y="276225"/>
                </a:cubicBezTo>
                <a:lnTo>
                  <a:pt x="96441" y="276225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8" name="Text 16"/>
          <p:cNvSpPr/>
          <p:nvPr/>
        </p:nvSpPr>
        <p:spPr>
          <a:xfrm>
            <a:off x="990600" y="4622800"/>
            <a:ext cx="487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90600" y="4927600"/>
            <a:ext cx="487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Sends email or text messages to on-call teams instantly.</a:t>
            </a:r>
            <a:endParaRPr lang="en-US" sz="1600" dirty="0"/>
          </a:p>
        </p:txBody>
      </p:sp>
      <p:pic>
        <p:nvPicPr>
          <p:cNvPr id="20" name="Image 0" descr="https://kimi-web-img.moonshot.cn/img/s3-us-west-2.amazonaws.com/e8dc8554937c52114824f6c275b8a0e281877762.jpg">    </p:cNvPr>
          <p:cNvPicPr>
            <a:picLocks noChangeAspect="1"/>
          </p:cNvPicPr>
          <p:nvPr/>
        </p:nvPicPr>
        <p:blipFill>
          <a:blip r:embed="rId1"/>
          <a:srcRect l="23002" r="23002" t="0" b="0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0" y="169545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CloudFormation: Stack as Code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0" y="240665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Define your entire infrastructure in a JSON or YAML template.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638300" y="316865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76200"/>
                </a:moveTo>
                <a:cubicBezTo>
                  <a:pt x="0" y="34171"/>
                  <a:pt x="34171" y="0"/>
                  <a:pt x="76200" y="0"/>
                </a:cubicBezTo>
                <a:lnTo>
                  <a:pt x="254198" y="0"/>
                </a:lnTo>
                <a:cubicBezTo>
                  <a:pt x="274439" y="0"/>
                  <a:pt x="293846" y="7977"/>
                  <a:pt x="308134" y="22265"/>
                </a:cubicBezTo>
                <a:lnTo>
                  <a:pt x="434935" y="149185"/>
                </a:lnTo>
                <a:cubicBezTo>
                  <a:pt x="449223" y="163473"/>
                  <a:pt x="457200" y="182880"/>
                  <a:pt x="457200" y="203121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76200"/>
                </a:lnTo>
                <a:close/>
                <a:moveTo>
                  <a:pt x="247650" y="69652"/>
                </a:moveTo>
                <a:lnTo>
                  <a:pt x="247650" y="180975"/>
                </a:lnTo>
                <a:cubicBezTo>
                  <a:pt x="247650" y="196810"/>
                  <a:pt x="260390" y="209550"/>
                  <a:pt x="276225" y="209550"/>
                </a:cubicBezTo>
                <a:lnTo>
                  <a:pt x="387548" y="209550"/>
                </a:lnTo>
                <a:lnTo>
                  <a:pt x="247650" y="69652"/>
                </a:lnTo>
                <a:close/>
                <a:moveTo>
                  <a:pt x="183594" y="351949"/>
                </a:moveTo>
                <a:cubicBezTo>
                  <a:pt x="193834" y="339923"/>
                  <a:pt x="192524" y="321945"/>
                  <a:pt x="180499" y="311706"/>
                </a:cubicBezTo>
                <a:cubicBezTo>
                  <a:pt x="168473" y="301466"/>
                  <a:pt x="150495" y="302776"/>
                  <a:pt x="140256" y="314801"/>
                </a:cubicBezTo>
                <a:lnTo>
                  <a:pt x="83106" y="381476"/>
                </a:lnTo>
                <a:cubicBezTo>
                  <a:pt x="73938" y="392192"/>
                  <a:pt x="73938" y="407908"/>
                  <a:pt x="83106" y="418624"/>
                </a:cubicBezTo>
                <a:lnTo>
                  <a:pt x="140256" y="485299"/>
                </a:lnTo>
                <a:cubicBezTo>
                  <a:pt x="150495" y="497324"/>
                  <a:pt x="168592" y="498634"/>
                  <a:pt x="180499" y="488394"/>
                </a:cubicBezTo>
                <a:cubicBezTo>
                  <a:pt x="192405" y="478155"/>
                  <a:pt x="193834" y="460058"/>
                  <a:pt x="183594" y="448151"/>
                </a:cubicBezTo>
                <a:lnTo>
                  <a:pt x="142399" y="400050"/>
                </a:lnTo>
                <a:lnTo>
                  <a:pt x="183594" y="351949"/>
                </a:lnTo>
                <a:close/>
                <a:moveTo>
                  <a:pt x="316944" y="314801"/>
                </a:moveTo>
                <a:cubicBezTo>
                  <a:pt x="306705" y="302776"/>
                  <a:pt x="288607" y="301466"/>
                  <a:pt x="276701" y="311706"/>
                </a:cubicBezTo>
                <a:cubicBezTo>
                  <a:pt x="264795" y="321945"/>
                  <a:pt x="263366" y="340043"/>
                  <a:pt x="273606" y="351949"/>
                </a:cubicBezTo>
                <a:lnTo>
                  <a:pt x="314801" y="400050"/>
                </a:lnTo>
                <a:lnTo>
                  <a:pt x="273606" y="448151"/>
                </a:lnTo>
                <a:cubicBezTo>
                  <a:pt x="263366" y="460177"/>
                  <a:pt x="264676" y="478155"/>
                  <a:pt x="276701" y="488394"/>
                </a:cubicBezTo>
                <a:cubicBezTo>
                  <a:pt x="288727" y="498634"/>
                  <a:pt x="306705" y="497324"/>
                  <a:pt x="316944" y="485299"/>
                </a:cubicBezTo>
                <a:lnTo>
                  <a:pt x="374094" y="418624"/>
                </a:lnTo>
                <a:cubicBezTo>
                  <a:pt x="383262" y="407908"/>
                  <a:pt x="383262" y="392192"/>
                  <a:pt x="374094" y="381476"/>
                </a:cubicBezTo>
                <a:lnTo>
                  <a:pt x="316944" y="314801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203200" y="389255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03200" y="4197350"/>
            <a:ext cx="332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Describe resources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479800" y="3784600"/>
            <a:ext cx="1003300" cy="50800"/>
          </a:xfrm>
          <a:custGeom>
            <a:avLst/>
            <a:gdLst/>
            <a:ahLst/>
            <a:cxnLst/>
            <a:rect l="l" t="t" r="r" b="b"/>
            <a:pathLst>
              <a:path w="1003300" h="50800">
                <a:moveTo>
                  <a:pt x="0" y="0"/>
                </a:moveTo>
                <a:lnTo>
                  <a:pt x="1003300" y="0"/>
                </a:lnTo>
                <a:lnTo>
                  <a:pt x="10033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DBDBD"/>
          </a:solidFill>
          <a:ln/>
        </p:spPr>
      </p:sp>
      <p:sp>
        <p:nvSpPr>
          <p:cNvPr id="16" name="Shape 14"/>
          <p:cNvSpPr/>
          <p:nvPr/>
        </p:nvSpPr>
        <p:spPr>
          <a:xfrm>
            <a:off x="5715000" y="316865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7" name="Text 15"/>
          <p:cNvSpPr/>
          <p:nvPr/>
        </p:nvSpPr>
        <p:spPr>
          <a:xfrm>
            <a:off x="4432300" y="389255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Provision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32300" y="4197350"/>
            <a:ext cx="332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&amp; consistent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708900" y="3784600"/>
            <a:ext cx="1003300" cy="50800"/>
          </a:xfrm>
          <a:custGeom>
            <a:avLst/>
            <a:gdLst/>
            <a:ahLst/>
            <a:cxnLst/>
            <a:rect l="l" t="t" r="r" b="b"/>
            <a:pathLst>
              <a:path w="1003300" h="50800">
                <a:moveTo>
                  <a:pt x="0" y="0"/>
                </a:moveTo>
                <a:lnTo>
                  <a:pt x="1003300" y="0"/>
                </a:lnTo>
                <a:lnTo>
                  <a:pt x="10033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BDBDBD"/>
          </a:solidFill>
          <a:ln/>
        </p:spPr>
      </p:sp>
      <p:sp>
        <p:nvSpPr>
          <p:cNvPr id="20" name="Shape 18"/>
          <p:cNvSpPr/>
          <p:nvPr/>
        </p:nvSpPr>
        <p:spPr>
          <a:xfrm>
            <a:off x="9982200" y="316865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42900" y="76200"/>
                </a:moveTo>
                <a:cubicBezTo>
                  <a:pt x="469106" y="76200"/>
                  <a:pt x="571500" y="178594"/>
                  <a:pt x="571500" y="304800"/>
                </a:cubicBezTo>
                <a:cubicBezTo>
                  <a:pt x="571500" y="431006"/>
                  <a:pt x="469106" y="533400"/>
                  <a:pt x="342900" y="533400"/>
                </a:cubicBezTo>
                <a:cubicBezTo>
                  <a:pt x="265271" y="533400"/>
                  <a:pt x="196572" y="494705"/>
                  <a:pt x="155258" y="435412"/>
                </a:cubicBezTo>
                <a:cubicBezTo>
                  <a:pt x="143232" y="418148"/>
                  <a:pt x="119420" y="413980"/>
                  <a:pt x="102156" y="426006"/>
                </a:cubicBezTo>
                <a:cubicBezTo>
                  <a:pt x="84892" y="438031"/>
                  <a:pt x="80724" y="461843"/>
                  <a:pt x="92750" y="479108"/>
                </a:cubicBezTo>
                <a:cubicBezTo>
                  <a:pt x="147757" y="557927"/>
                  <a:pt x="239316" y="609600"/>
                  <a:pt x="342900" y="609600"/>
                </a:cubicBezTo>
                <a:cubicBezTo>
                  <a:pt x="511254" y="609600"/>
                  <a:pt x="647700" y="473154"/>
                  <a:pt x="647700" y="304800"/>
                </a:cubicBezTo>
                <a:cubicBezTo>
                  <a:pt x="647700" y="136446"/>
                  <a:pt x="511254" y="0"/>
                  <a:pt x="342900" y="0"/>
                </a:cubicBezTo>
                <a:cubicBezTo>
                  <a:pt x="240863" y="0"/>
                  <a:pt x="150614" y="50125"/>
                  <a:pt x="95250" y="127040"/>
                </a:cubicBezTo>
                <a:lnTo>
                  <a:pt x="95250" y="95250"/>
                </a:lnTo>
                <a:cubicBezTo>
                  <a:pt x="95250" y="74176"/>
                  <a:pt x="78224" y="57150"/>
                  <a:pt x="57150" y="57150"/>
                </a:cubicBezTo>
                <a:cubicBezTo>
                  <a:pt x="36076" y="57150"/>
                  <a:pt x="19050" y="74176"/>
                  <a:pt x="19050" y="95250"/>
                </a:cubicBezTo>
                <a:lnTo>
                  <a:pt x="19050" y="228600"/>
                </a:lnTo>
                <a:cubicBezTo>
                  <a:pt x="19050" y="249674"/>
                  <a:pt x="36076" y="266700"/>
                  <a:pt x="57150" y="266700"/>
                </a:cubicBezTo>
                <a:lnTo>
                  <a:pt x="86439" y="266700"/>
                </a:lnTo>
                <a:cubicBezTo>
                  <a:pt x="87035" y="266700"/>
                  <a:pt x="87630" y="266700"/>
                  <a:pt x="88225" y="266700"/>
                </a:cubicBezTo>
                <a:lnTo>
                  <a:pt x="190619" y="266700"/>
                </a:lnTo>
                <a:cubicBezTo>
                  <a:pt x="211693" y="266700"/>
                  <a:pt x="228719" y="249674"/>
                  <a:pt x="228719" y="228600"/>
                </a:cubicBezTo>
                <a:cubicBezTo>
                  <a:pt x="228719" y="207526"/>
                  <a:pt x="211693" y="190500"/>
                  <a:pt x="190619" y="190500"/>
                </a:cubicBezTo>
                <a:lnTo>
                  <a:pt x="145018" y="190500"/>
                </a:lnTo>
                <a:cubicBezTo>
                  <a:pt x="184428" y="122158"/>
                  <a:pt x="258366" y="76200"/>
                  <a:pt x="342900" y="76200"/>
                </a:cubicBezTo>
                <a:close/>
                <a:moveTo>
                  <a:pt x="371475" y="180975"/>
                </a:moveTo>
                <a:cubicBezTo>
                  <a:pt x="371475" y="165140"/>
                  <a:pt x="358735" y="152400"/>
                  <a:pt x="342900" y="152400"/>
                </a:cubicBezTo>
                <a:cubicBezTo>
                  <a:pt x="327065" y="152400"/>
                  <a:pt x="314325" y="165140"/>
                  <a:pt x="314325" y="180975"/>
                </a:cubicBezTo>
                <a:lnTo>
                  <a:pt x="314325" y="304800"/>
                </a:lnTo>
                <a:cubicBezTo>
                  <a:pt x="314325" y="312420"/>
                  <a:pt x="317302" y="319683"/>
                  <a:pt x="322659" y="325041"/>
                </a:cubicBezTo>
                <a:lnTo>
                  <a:pt x="408384" y="410766"/>
                </a:lnTo>
                <a:cubicBezTo>
                  <a:pt x="419576" y="421958"/>
                  <a:pt x="437674" y="421958"/>
                  <a:pt x="448747" y="410766"/>
                </a:cubicBezTo>
                <a:cubicBezTo>
                  <a:pt x="459819" y="399574"/>
                  <a:pt x="459938" y="381476"/>
                  <a:pt x="448747" y="370403"/>
                </a:cubicBezTo>
                <a:lnTo>
                  <a:pt x="371356" y="293013"/>
                </a:lnTo>
                <a:lnTo>
                  <a:pt x="371356" y="180975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21" name="Text 19"/>
          <p:cNvSpPr/>
          <p:nvPr/>
        </p:nvSpPr>
        <p:spPr>
          <a:xfrm>
            <a:off x="8661400" y="389255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Rollback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661400" y="4197350"/>
            <a:ext cx="332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&amp; versioned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54000" y="485775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Version your infrastructure like application code, enabling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collaboration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rollbacks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768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statics.moonshot.cn/kimi-ppt/html-gen/static/image-error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11" name="Text 8"/>
          <p:cNvSpPr/>
          <p:nvPr/>
        </p:nvSpPr>
        <p:spPr>
          <a:xfrm>
            <a:off x="6502400" y="1778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Your First Project: Free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02400" y="24892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hands-on confidence with zero cost for 12 months using the AWS Free Tier.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48400" y="3403600"/>
            <a:ext cx="81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908800" y="3403600"/>
            <a:ext cx="280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Launch a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t2.micro EC2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instance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48400" y="3860800"/>
            <a:ext cx="81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8800" y="3860800"/>
            <a:ext cx="285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Install a simple web server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48400" y="4318000"/>
            <a:ext cx="81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908800" y="4318000"/>
            <a:ext cx="185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 an image in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48400" y="4775200"/>
            <a:ext cx="81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908800" y="4775200"/>
            <a:ext cx="252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Serve it via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CloudFront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CDN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1061085" y="3109193"/>
            <a:ext cx="293611" cy="293727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1061085" y="3109193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1174012" y="3222165"/>
            <a:ext cx="293611" cy="293727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1174012" y="3222165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1061085" y="4020989"/>
            <a:ext cx="293611" cy="293367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1061085" y="402098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1174012" y="4133823"/>
            <a:ext cx="293611" cy="293367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1174012" y="4133823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1061085" y="4932186"/>
            <a:ext cx="293611" cy="293367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1061085" y="493218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 rot="5400000">
            <a:off x="1174012" y="5045019"/>
            <a:ext cx="293611" cy="293367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15" name="Text 13"/>
          <p:cNvSpPr/>
          <p:nvPr/>
        </p:nvSpPr>
        <p:spPr>
          <a:xfrm rot="5400000">
            <a:off x="1174012" y="504501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5400000">
            <a:off x="6064885" y="3109793"/>
            <a:ext cx="293611" cy="293367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17" name="Text 15"/>
          <p:cNvSpPr/>
          <p:nvPr/>
        </p:nvSpPr>
        <p:spPr>
          <a:xfrm rot="5400000">
            <a:off x="6064885" y="3109793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 rot="5400000">
            <a:off x="6177812" y="3222626"/>
            <a:ext cx="293611" cy="293367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19" name="Text 17"/>
          <p:cNvSpPr/>
          <p:nvPr/>
        </p:nvSpPr>
        <p:spPr>
          <a:xfrm rot="5400000">
            <a:off x="6177812" y="322262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 rot="5400000">
            <a:off x="6064885" y="4020989"/>
            <a:ext cx="293611" cy="293367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21" name="Text 19"/>
          <p:cNvSpPr/>
          <p:nvPr/>
        </p:nvSpPr>
        <p:spPr>
          <a:xfrm rot="5400000">
            <a:off x="6064885" y="402098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 rot="5400000">
            <a:off x="6177812" y="4133823"/>
            <a:ext cx="293611" cy="293367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23" name="Text 21"/>
          <p:cNvSpPr/>
          <p:nvPr/>
        </p:nvSpPr>
        <p:spPr>
          <a:xfrm rot="5400000">
            <a:off x="6177812" y="4133823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 rot="5400000">
            <a:off x="6064885" y="4932186"/>
            <a:ext cx="293611" cy="293367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25" name="Text 23"/>
          <p:cNvSpPr/>
          <p:nvPr/>
        </p:nvSpPr>
        <p:spPr>
          <a:xfrm rot="5400000">
            <a:off x="6064885" y="493218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rot="5400000">
            <a:off x="6177812" y="5045019"/>
            <a:ext cx="293611" cy="293367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27" name="Text 25"/>
          <p:cNvSpPr/>
          <p:nvPr/>
        </p:nvSpPr>
        <p:spPr>
          <a:xfrm rot="5400000">
            <a:off x="6177812" y="504501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339273" y="640715"/>
            <a:ext cx="3513455" cy="157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 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47802" y="3080385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191487" y="3108063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&amp; AWS Basics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547802" y="3992217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191487" y="4019861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Compute Power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547802" y="4903413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191487" y="4931058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Storage &amp; Databases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51602" y="3081020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195287" y="3108664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Networking &amp; Security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51602" y="3992217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195287" y="4019861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Watch, Notify, Deploy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51602" y="4903413"/>
            <a:ext cx="68659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195287" y="4931058"/>
            <a:ext cx="4469663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0" y="11684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Certification &amp; Learning Path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219200" y="2082800"/>
            <a:ext cx="4673600" cy="0"/>
          </a:xfrm>
          <a:prstGeom prst="line">
            <a:avLst/>
          </a:prstGeom>
          <a:noFill/>
          <a:ln w="50800">
            <a:solidFill>
              <a:srgbClr val="4A4A4A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1219200" y="2082800"/>
            <a:ext cx="4673600" cy="2844800"/>
          </a:xfrm>
          <a:custGeom>
            <a:avLst/>
            <a:gdLst/>
            <a:ahLst/>
            <a:cxnLst/>
            <a:rect l="l" t="t" r="r" b="b"/>
            <a:pathLst>
              <a:path w="4673600" h="2844800">
                <a:moveTo>
                  <a:pt x="0" y="0"/>
                </a:moveTo>
                <a:lnTo>
                  <a:pt x="4673600" y="0"/>
                </a:lnTo>
                <a:lnTo>
                  <a:pt x="4673600" y="2743212"/>
                </a:lnTo>
                <a:cubicBezTo>
                  <a:pt x="4673600" y="2799318"/>
                  <a:pt x="4628118" y="2844800"/>
                  <a:pt x="45720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0"/>
                </a:ln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524000" y="2438400"/>
            <a:ext cx="457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Cloud Practitioner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24000" y="2997200"/>
            <a:ext cx="406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Validate your basic understanding of the AWS Cloud.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560513" y="3848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6" name="Text 14"/>
          <p:cNvSpPr/>
          <p:nvPr/>
        </p:nvSpPr>
        <p:spPr>
          <a:xfrm>
            <a:off x="1854200" y="38100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services &amp; use cases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560513" y="41529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8" name="Text 16"/>
          <p:cNvSpPr/>
          <p:nvPr/>
        </p:nvSpPr>
        <p:spPr>
          <a:xfrm>
            <a:off x="1854200" y="41148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economics &amp; billing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560513" y="44577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20" name="Text 18"/>
          <p:cNvSpPr/>
          <p:nvPr/>
        </p:nvSpPr>
        <p:spPr>
          <a:xfrm>
            <a:off x="1854200" y="44196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Basic security &amp; compliance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99200" y="2082800"/>
            <a:ext cx="4673600" cy="0"/>
          </a:xfrm>
          <a:prstGeom prst="line">
            <a:avLst/>
          </a:prstGeom>
          <a:noFill/>
          <a:ln w="50800">
            <a:solidFill>
              <a:srgbClr val="BDBDBD"/>
            </a:solidFill>
            <a:prstDash val="solid"/>
            <a:headEnd type="none"/>
            <a:tailEnd type="none"/>
          </a:ln>
        </p:spPr>
      </p:sp>
      <p:sp>
        <p:nvSpPr>
          <p:cNvPr id="22" name="Shape 20"/>
          <p:cNvSpPr/>
          <p:nvPr/>
        </p:nvSpPr>
        <p:spPr>
          <a:xfrm>
            <a:off x="6299200" y="2082800"/>
            <a:ext cx="4673600" cy="2844800"/>
          </a:xfrm>
          <a:custGeom>
            <a:avLst/>
            <a:gdLst/>
            <a:ahLst/>
            <a:cxnLst/>
            <a:rect l="l" t="t" r="r" b="b"/>
            <a:pathLst>
              <a:path w="4673600" h="2844800">
                <a:moveTo>
                  <a:pt x="0" y="0"/>
                </a:moveTo>
                <a:lnTo>
                  <a:pt x="4673600" y="0"/>
                </a:lnTo>
                <a:lnTo>
                  <a:pt x="4673600" y="2743212"/>
                </a:lnTo>
                <a:cubicBezTo>
                  <a:pt x="4673600" y="2799318"/>
                  <a:pt x="4628118" y="2844800"/>
                  <a:pt x="4572012" y="2844800"/>
                </a:cubicBezTo>
                <a:lnTo>
                  <a:pt x="101588" y="2844800"/>
                </a:lnTo>
                <a:cubicBezTo>
                  <a:pt x="45482" y="2844800"/>
                  <a:pt x="0" y="2799318"/>
                  <a:pt x="0" y="2743212"/>
                </a:cubicBezTo>
                <a:lnTo>
                  <a:pt x="0" y="0"/>
                </a:ln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604000" y="2438400"/>
            <a:ext cx="457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75757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Solutions Architect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604000" y="2997200"/>
            <a:ext cx="406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Dive deep into designing distributed systems.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40513" y="38481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757575"/>
          </a:solidFill>
          <a:ln/>
        </p:spPr>
      </p:sp>
      <p:sp>
        <p:nvSpPr>
          <p:cNvPr id="26" name="Text 24"/>
          <p:cNvSpPr/>
          <p:nvPr/>
        </p:nvSpPr>
        <p:spPr>
          <a:xfrm>
            <a:off x="6934200" y="38100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Architecting on AWS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640513" y="41529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757575"/>
          </a:solidFill>
          <a:ln/>
        </p:spPr>
      </p:sp>
      <p:sp>
        <p:nvSpPr>
          <p:cNvPr id="28" name="Text 26"/>
          <p:cNvSpPr/>
          <p:nvPr/>
        </p:nvSpPr>
        <p:spPr>
          <a:xfrm>
            <a:off x="6934200" y="41148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labs &amp; workshops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640513" y="44577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757575"/>
          </a:solidFill>
          <a:ln/>
        </p:spPr>
      </p:sp>
      <p:sp>
        <p:nvSpPr>
          <p:cNvPr id="30" name="Text 28"/>
          <p:cNvSpPr/>
          <p:nvPr/>
        </p:nvSpPr>
        <p:spPr>
          <a:xfrm>
            <a:off x="6934200" y="44196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re:Invent videos &amp; deep dives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54000" y="53848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Skill Builder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hands-on workshops to deepen your expertise.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gradFill rotWithShape="0" flip="none">
          <a:gsLst>
            <a:gs pos="0">
              <a:srgbClr val="CCCCCC">
                <a:alpha val="83000"/>
              </a:srgbClr>
            </a:gs>
            <a:gs pos="100000">
              <a:srgbClr val="99999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34-d2r90she3tpg8rchupt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86920" cy="6855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7615" y="4553585"/>
            <a:ext cx="191897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5415" y="4553585"/>
            <a:ext cx="191897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658745" y="2014220"/>
            <a:ext cx="802640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244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&amp; AWS Basics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54000" y="1854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Cloud Beats On-Prem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54000" y="2463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CapEx to Global Reach in Minutes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54000" y="3225800"/>
            <a:ext cx="0" cy="1778000"/>
          </a:xfrm>
          <a:prstGeom prst="line">
            <a:avLst/>
          </a:prstGeom>
          <a:noFill/>
          <a:ln w="50800">
            <a:solidFill>
              <a:srgbClr val="BDBDBD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527050" y="3454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-9525"/>
                </a:moveTo>
                <a:cubicBezTo>
                  <a:pt x="163532" y="-9525"/>
                  <a:pt x="157163" y="-3155"/>
                  <a:pt x="157163" y="4763"/>
                </a:cubicBezTo>
                <a:lnTo>
                  <a:pt x="157163" y="11906"/>
                </a:lnTo>
                <a:lnTo>
                  <a:pt x="156091" y="11906"/>
                </a:lnTo>
                <a:cubicBezTo>
                  <a:pt x="134303" y="11906"/>
                  <a:pt x="116681" y="29587"/>
                  <a:pt x="116681" y="51316"/>
                </a:cubicBezTo>
                <a:cubicBezTo>
                  <a:pt x="116681" y="71199"/>
                  <a:pt x="131505" y="87987"/>
                  <a:pt x="151209" y="90428"/>
                </a:cubicBezTo>
                <a:lnTo>
                  <a:pt x="187523" y="94952"/>
                </a:lnTo>
                <a:cubicBezTo>
                  <a:pt x="190560" y="95310"/>
                  <a:pt x="192881" y="97929"/>
                  <a:pt x="192881" y="101025"/>
                </a:cubicBezTo>
                <a:cubicBezTo>
                  <a:pt x="192881" y="104418"/>
                  <a:pt x="190143" y="107097"/>
                  <a:pt x="186809" y="107097"/>
                </a:cubicBezTo>
                <a:lnTo>
                  <a:pt x="142875" y="107156"/>
                </a:lnTo>
                <a:cubicBezTo>
                  <a:pt x="133648" y="107156"/>
                  <a:pt x="126206" y="114598"/>
                  <a:pt x="126206" y="123825"/>
                </a:cubicBezTo>
                <a:cubicBezTo>
                  <a:pt x="126206" y="133052"/>
                  <a:pt x="133648" y="140494"/>
                  <a:pt x="142875" y="140494"/>
                </a:cubicBezTo>
                <a:lnTo>
                  <a:pt x="157163" y="140494"/>
                </a:lnTo>
                <a:lnTo>
                  <a:pt x="157163" y="147638"/>
                </a:lnTo>
                <a:cubicBezTo>
                  <a:pt x="157163" y="155555"/>
                  <a:pt x="163532" y="161925"/>
                  <a:pt x="171450" y="161925"/>
                </a:cubicBezTo>
                <a:cubicBezTo>
                  <a:pt x="179368" y="161925"/>
                  <a:pt x="185738" y="155555"/>
                  <a:pt x="185738" y="147638"/>
                </a:cubicBezTo>
                <a:lnTo>
                  <a:pt x="185738" y="140494"/>
                </a:lnTo>
                <a:lnTo>
                  <a:pt x="186809" y="140494"/>
                </a:lnTo>
                <a:cubicBezTo>
                  <a:pt x="208598" y="140494"/>
                  <a:pt x="226219" y="122813"/>
                  <a:pt x="226219" y="101084"/>
                </a:cubicBezTo>
                <a:cubicBezTo>
                  <a:pt x="226219" y="81201"/>
                  <a:pt x="211395" y="64413"/>
                  <a:pt x="191691" y="61972"/>
                </a:cubicBezTo>
                <a:lnTo>
                  <a:pt x="155377" y="57448"/>
                </a:lnTo>
                <a:cubicBezTo>
                  <a:pt x="152340" y="57090"/>
                  <a:pt x="150019" y="54471"/>
                  <a:pt x="150019" y="51375"/>
                </a:cubicBezTo>
                <a:cubicBezTo>
                  <a:pt x="150019" y="47982"/>
                  <a:pt x="152757" y="45303"/>
                  <a:pt x="156091" y="45303"/>
                </a:cubicBezTo>
                <a:lnTo>
                  <a:pt x="195263" y="45244"/>
                </a:lnTo>
                <a:cubicBezTo>
                  <a:pt x="204490" y="45244"/>
                  <a:pt x="211931" y="37802"/>
                  <a:pt x="211931" y="28575"/>
                </a:cubicBezTo>
                <a:cubicBezTo>
                  <a:pt x="211931" y="19348"/>
                  <a:pt x="204490" y="11906"/>
                  <a:pt x="195263" y="11906"/>
                </a:cubicBezTo>
                <a:lnTo>
                  <a:pt x="185738" y="11906"/>
                </a:lnTo>
                <a:lnTo>
                  <a:pt x="185738" y="4763"/>
                </a:lnTo>
                <a:cubicBezTo>
                  <a:pt x="185738" y="-3155"/>
                  <a:pt x="179368" y="-9525"/>
                  <a:pt x="171450" y="-9525"/>
                </a:cubicBezTo>
                <a:close/>
                <a:moveTo>
                  <a:pt x="65068" y="203299"/>
                </a:moveTo>
                <a:lnTo>
                  <a:pt x="39707" y="228600"/>
                </a:lnTo>
                <a:lnTo>
                  <a:pt x="19050" y="228600"/>
                </a:lnTo>
                <a:cubicBezTo>
                  <a:pt x="8513" y="228600"/>
                  <a:pt x="0" y="237113"/>
                  <a:pt x="0" y="247650"/>
                </a:cubicBezTo>
                <a:lnTo>
                  <a:pt x="0" y="285750"/>
                </a:lnTo>
                <a:cubicBezTo>
                  <a:pt x="0" y="296287"/>
                  <a:pt x="8513" y="304800"/>
                  <a:pt x="19050" y="304800"/>
                </a:cubicBezTo>
                <a:lnTo>
                  <a:pt x="209848" y="304800"/>
                </a:lnTo>
                <a:cubicBezTo>
                  <a:pt x="227112" y="304800"/>
                  <a:pt x="243959" y="299264"/>
                  <a:pt x="257889" y="289024"/>
                </a:cubicBezTo>
                <a:lnTo>
                  <a:pt x="333256" y="233482"/>
                </a:lnTo>
                <a:cubicBezTo>
                  <a:pt x="343852" y="225683"/>
                  <a:pt x="346115" y="210800"/>
                  <a:pt x="338316" y="200204"/>
                </a:cubicBezTo>
                <a:cubicBezTo>
                  <a:pt x="330518" y="189607"/>
                  <a:pt x="315635" y="187345"/>
                  <a:pt x="305038" y="195143"/>
                </a:cubicBezTo>
                <a:lnTo>
                  <a:pt x="233720" y="247650"/>
                </a:lnTo>
                <a:lnTo>
                  <a:pt x="166688" y="247650"/>
                </a:lnTo>
                <a:cubicBezTo>
                  <a:pt x="158770" y="247650"/>
                  <a:pt x="152400" y="241280"/>
                  <a:pt x="152400" y="233363"/>
                </a:cubicBezTo>
                <a:cubicBezTo>
                  <a:pt x="152400" y="225445"/>
                  <a:pt x="158770" y="219075"/>
                  <a:pt x="166688" y="219075"/>
                </a:cubicBezTo>
                <a:lnTo>
                  <a:pt x="209550" y="219075"/>
                </a:lnTo>
                <a:cubicBezTo>
                  <a:pt x="220087" y="219075"/>
                  <a:pt x="228600" y="210562"/>
                  <a:pt x="228600" y="200025"/>
                </a:cubicBezTo>
                <a:cubicBezTo>
                  <a:pt x="228600" y="189488"/>
                  <a:pt x="220087" y="180975"/>
                  <a:pt x="209550" y="180975"/>
                </a:cubicBezTo>
                <a:lnTo>
                  <a:pt x="118943" y="180975"/>
                </a:lnTo>
                <a:cubicBezTo>
                  <a:pt x="98762" y="180975"/>
                  <a:pt x="79355" y="189012"/>
                  <a:pt x="65068" y="203299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4" name="Text 12"/>
          <p:cNvSpPr/>
          <p:nvPr/>
        </p:nvSpPr>
        <p:spPr>
          <a:xfrm>
            <a:off x="1041400" y="3429000"/>
            <a:ext cx="26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Zero Upfront Cost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8000" y="3886200"/>
            <a:ext cx="3238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Eliminate hardware investment and replace it with a pay-as-you-go model.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50134" y="3225800"/>
            <a:ext cx="0" cy="1778000"/>
          </a:xfrm>
          <a:prstGeom prst="line">
            <a:avLst/>
          </a:prstGeom>
          <a:noFill/>
          <a:ln w="50800">
            <a:solidFill>
              <a:srgbClr val="BDBDBD"/>
            </a:solidFill>
            <a:prstDash val="solid"/>
            <a:headEnd type="none"/>
            <a:tailEnd type="none"/>
          </a:ln>
        </p:spPr>
      </p:sp>
      <p:sp>
        <p:nvSpPr>
          <p:cNvPr id="17" name="Shape 15"/>
          <p:cNvSpPr/>
          <p:nvPr/>
        </p:nvSpPr>
        <p:spPr>
          <a:xfrm>
            <a:off x="4542234" y="345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3159" y="118884"/>
                </a:moveTo>
                <a:lnTo>
                  <a:pt x="51554" y="137279"/>
                </a:lnTo>
                <a:cubicBezTo>
                  <a:pt x="55126" y="140851"/>
                  <a:pt x="59948" y="142875"/>
                  <a:pt x="65008" y="142875"/>
                </a:cubicBezTo>
                <a:lnTo>
                  <a:pt x="77807" y="142875"/>
                </a:lnTo>
                <a:cubicBezTo>
                  <a:pt x="82867" y="142875"/>
                  <a:pt x="87690" y="144899"/>
                  <a:pt x="91261" y="148471"/>
                </a:cubicBezTo>
                <a:lnTo>
                  <a:pt x="108704" y="165914"/>
                </a:lnTo>
                <a:cubicBezTo>
                  <a:pt x="112276" y="169485"/>
                  <a:pt x="114300" y="174308"/>
                  <a:pt x="114300" y="179368"/>
                </a:cubicBezTo>
                <a:lnTo>
                  <a:pt x="114300" y="201692"/>
                </a:lnTo>
                <a:cubicBezTo>
                  <a:pt x="114300" y="206752"/>
                  <a:pt x="116324" y="211574"/>
                  <a:pt x="119896" y="215146"/>
                </a:cubicBezTo>
                <a:lnTo>
                  <a:pt x="127814" y="223064"/>
                </a:lnTo>
                <a:cubicBezTo>
                  <a:pt x="131385" y="226635"/>
                  <a:pt x="133410" y="231458"/>
                  <a:pt x="133410" y="236518"/>
                </a:cubicBezTo>
                <a:lnTo>
                  <a:pt x="133410" y="247650"/>
                </a:lnTo>
                <a:cubicBezTo>
                  <a:pt x="133410" y="258187"/>
                  <a:pt x="141923" y="266700"/>
                  <a:pt x="152460" y="266700"/>
                </a:cubicBezTo>
                <a:cubicBezTo>
                  <a:pt x="162997" y="266700"/>
                  <a:pt x="171510" y="258187"/>
                  <a:pt x="171510" y="247650"/>
                </a:cubicBezTo>
                <a:lnTo>
                  <a:pt x="171510" y="246043"/>
                </a:lnTo>
                <a:cubicBezTo>
                  <a:pt x="171510" y="240983"/>
                  <a:pt x="173534" y="236160"/>
                  <a:pt x="177105" y="232589"/>
                </a:cubicBezTo>
                <a:lnTo>
                  <a:pt x="204073" y="205621"/>
                </a:lnTo>
                <a:cubicBezTo>
                  <a:pt x="207645" y="202049"/>
                  <a:pt x="209669" y="197227"/>
                  <a:pt x="209669" y="192167"/>
                </a:cubicBezTo>
                <a:lnTo>
                  <a:pt x="209669" y="171510"/>
                </a:lnTo>
                <a:cubicBezTo>
                  <a:pt x="209669" y="160973"/>
                  <a:pt x="201156" y="152460"/>
                  <a:pt x="190619" y="152460"/>
                </a:cubicBezTo>
                <a:lnTo>
                  <a:pt x="141387" y="152460"/>
                </a:lnTo>
                <a:cubicBezTo>
                  <a:pt x="136327" y="152460"/>
                  <a:pt x="131505" y="150435"/>
                  <a:pt x="127933" y="146864"/>
                </a:cubicBezTo>
                <a:lnTo>
                  <a:pt x="118408" y="137339"/>
                </a:lnTo>
                <a:cubicBezTo>
                  <a:pt x="115907" y="134838"/>
                  <a:pt x="114479" y="131385"/>
                  <a:pt x="114479" y="127814"/>
                </a:cubicBezTo>
                <a:cubicBezTo>
                  <a:pt x="114479" y="120372"/>
                  <a:pt x="120491" y="114360"/>
                  <a:pt x="127933" y="114360"/>
                </a:cubicBezTo>
                <a:lnTo>
                  <a:pt x="148590" y="114360"/>
                </a:lnTo>
                <a:cubicBezTo>
                  <a:pt x="156031" y="114360"/>
                  <a:pt x="162044" y="108347"/>
                  <a:pt x="162044" y="100905"/>
                </a:cubicBezTo>
                <a:cubicBezTo>
                  <a:pt x="162044" y="97334"/>
                  <a:pt x="160615" y="93881"/>
                  <a:pt x="158115" y="91380"/>
                </a:cubicBezTo>
                <a:lnTo>
                  <a:pt x="146387" y="79653"/>
                </a:lnTo>
                <a:cubicBezTo>
                  <a:pt x="144066" y="77391"/>
                  <a:pt x="142875" y="74474"/>
                  <a:pt x="142875" y="71438"/>
                </a:cubicBezTo>
                <a:cubicBezTo>
                  <a:pt x="142875" y="68401"/>
                  <a:pt x="144066" y="65484"/>
                  <a:pt x="146268" y="63282"/>
                </a:cubicBezTo>
                <a:lnTo>
                  <a:pt x="156567" y="52983"/>
                </a:lnTo>
                <a:cubicBezTo>
                  <a:pt x="160020" y="49530"/>
                  <a:pt x="161985" y="44827"/>
                  <a:pt x="161985" y="39945"/>
                </a:cubicBezTo>
                <a:cubicBezTo>
                  <a:pt x="161985" y="35659"/>
                  <a:pt x="160556" y="31790"/>
                  <a:pt x="158175" y="28694"/>
                </a:cubicBezTo>
                <a:cubicBezTo>
                  <a:pt x="156270" y="28635"/>
                  <a:pt x="154365" y="28575"/>
                  <a:pt x="152460" y="28575"/>
                </a:cubicBezTo>
                <a:cubicBezTo>
                  <a:pt x="95667" y="28575"/>
                  <a:pt x="47863" y="66794"/>
                  <a:pt x="33218" y="118884"/>
                </a:cubicBezTo>
                <a:close/>
                <a:moveTo>
                  <a:pt x="276225" y="152400"/>
                </a:moveTo>
                <a:cubicBezTo>
                  <a:pt x="276225" y="131802"/>
                  <a:pt x="271224" y="112395"/>
                  <a:pt x="262295" y="95369"/>
                </a:cubicBezTo>
                <a:cubicBezTo>
                  <a:pt x="258485" y="95905"/>
                  <a:pt x="254734" y="97691"/>
                  <a:pt x="251639" y="100786"/>
                </a:cubicBezTo>
                <a:lnTo>
                  <a:pt x="243661" y="108764"/>
                </a:lnTo>
                <a:cubicBezTo>
                  <a:pt x="240090" y="112335"/>
                  <a:pt x="238065" y="117157"/>
                  <a:pt x="238065" y="122218"/>
                </a:cubicBezTo>
                <a:lnTo>
                  <a:pt x="238065" y="142875"/>
                </a:lnTo>
                <a:cubicBezTo>
                  <a:pt x="238065" y="153412"/>
                  <a:pt x="246578" y="161925"/>
                  <a:pt x="257115" y="161925"/>
                </a:cubicBezTo>
                <a:lnTo>
                  <a:pt x="271463" y="161925"/>
                </a:lnTo>
                <a:cubicBezTo>
                  <a:pt x="272951" y="161925"/>
                  <a:pt x="274439" y="161746"/>
                  <a:pt x="275808" y="161449"/>
                </a:cubicBezTo>
                <a:cubicBezTo>
                  <a:pt x="276046" y="158472"/>
                  <a:pt x="276106" y="155436"/>
                  <a:pt x="276106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8" name="Text 16"/>
          <p:cNvSpPr/>
          <p:nvPr/>
        </p:nvSpPr>
        <p:spPr>
          <a:xfrm>
            <a:off x="5037534" y="3429000"/>
            <a:ext cx="207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Global Reach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504134" y="3886200"/>
            <a:ext cx="3238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 applications in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highlight>
                  <a:srgbClr val="BDBDBD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31 regions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worldwide in minutes.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246467" y="3225800"/>
            <a:ext cx="0" cy="1778000"/>
          </a:xfrm>
          <a:prstGeom prst="line">
            <a:avLst/>
          </a:prstGeom>
          <a:noFill/>
          <a:ln w="50800">
            <a:solidFill>
              <a:srgbClr val="BDBDBD"/>
            </a:solidFill>
            <a:prstDash val="solid"/>
            <a:headEnd type="none"/>
            <a:tailEnd type="none"/>
          </a:ln>
        </p:spPr>
      </p:sp>
      <p:sp>
        <p:nvSpPr>
          <p:cNvPr id="21" name="Shape 19"/>
          <p:cNvSpPr/>
          <p:nvPr/>
        </p:nvSpPr>
        <p:spPr>
          <a:xfrm>
            <a:off x="8538567" y="345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8410" y="3096"/>
                </a:moveTo>
                <a:cubicBezTo>
                  <a:pt x="147280" y="-1012"/>
                  <a:pt x="157520" y="-1012"/>
                  <a:pt x="166390" y="3096"/>
                </a:cubicBezTo>
                <a:lnTo>
                  <a:pt x="296525" y="63222"/>
                </a:lnTo>
                <a:cubicBezTo>
                  <a:pt x="301585" y="65544"/>
                  <a:pt x="304800" y="70604"/>
                  <a:pt x="304800" y="76200"/>
                </a:cubicBezTo>
                <a:cubicBezTo>
                  <a:pt x="304800" y="81796"/>
                  <a:pt x="301585" y="86856"/>
                  <a:pt x="296525" y="89178"/>
                </a:cubicBezTo>
                <a:lnTo>
                  <a:pt x="166390" y="149304"/>
                </a:lnTo>
                <a:cubicBezTo>
                  <a:pt x="157520" y="153412"/>
                  <a:pt x="147280" y="153412"/>
                  <a:pt x="138410" y="149304"/>
                </a:cubicBezTo>
                <a:lnTo>
                  <a:pt x="8275" y="89178"/>
                </a:lnTo>
                <a:cubicBezTo>
                  <a:pt x="3215" y="86797"/>
                  <a:pt x="0" y="81736"/>
                  <a:pt x="0" y="76200"/>
                </a:cubicBezTo>
                <a:cubicBezTo>
                  <a:pt x="0" y="70664"/>
                  <a:pt x="3215" y="65544"/>
                  <a:pt x="8275" y="63222"/>
                </a:cubicBezTo>
                <a:lnTo>
                  <a:pt x="138410" y="3096"/>
                </a:lnTo>
                <a:close/>
                <a:moveTo>
                  <a:pt x="28635" y="130016"/>
                </a:moveTo>
                <a:lnTo>
                  <a:pt x="126444" y="175200"/>
                </a:lnTo>
                <a:cubicBezTo>
                  <a:pt x="142935" y="182820"/>
                  <a:pt x="161925" y="182820"/>
                  <a:pt x="178415" y="175200"/>
                </a:cubicBezTo>
                <a:lnTo>
                  <a:pt x="276225" y="130016"/>
                </a:lnTo>
                <a:lnTo>
                  <a:pt x="296525" y="139422"/>
                </a:lnTo>
                <a:cubicBezTo>
                  <a:pt x="301585" y="141744"/>
                  <a:pt x="304800" y="146804"/>
                  <a:pt x="304800" y="152400"/>
                </a:cubicBezTo>
                <a:cubicBezTo>
                  <a:pt x="304800" y="157996"/>
                  <a:pt x="301585" y="163056"/>
                  <a:pt x="296525" y="165378"/>
                </a:cubicBezTo>
                <a:lnTo>
                  <a:pt x="166390" y="225504"/>
                </a:lnTo>
                <a:cubicBezTo>
                  <a:pt x="157520" y="229612"/>
                  <a:pt x="147280" y="229612"/>
                  <a:pt x="138410" y="225504"/>
                </a:cubicBezTo>
                <a:lnTo>
                  <a:pt x="8275" y="165378"/>
                </a:lnTo>
                <a:cubicBezTo>
                  <a:pt x="3215" y="162997"/>
                  <a:pt x="0" y="157936"/>
                  <a:pt x="0" y="152400"/>
                </a:cubicBezTo>
                <a:cubicBezTo>
                  <a:pt x="0" y="146864"/>
                  <a:pt x="3215" y="141744"/>
                  <a:pt x="8275" y="139422"/>
                </a:cubicBezTo>
                <a:lnTo>
                  <a:pt x="28575" y="130016"/>
                </a:lnTo>
                <a:close/>
                <a:moveTo>
                  <a:pt x="8275" y="215622"/>
                </a:moveTo>
                <a:lnTo>
                  <a:pt x="28575" y="206216"/>
                </a:lnTo>
                <a:lnTo>
                  <a:pt x="126385" y="251400"/>
                </a:lnTo>
                <a:cubicBezTo>
                  <a:pt x="142875" y="259020"/>
                  <a:pt x="161865" y="259020"/>
                  <a:pt x="178356" y="251400"/>
                </a:cubicBezTo>
                <a:lnTo>
                  <a:pt x="276165" y="206216"/>
                </a:lnTo>
                <a:lnTo>
                  <a:pt x="296466" y="215622"/>
                </a:lnTo>
                <a:cubicBezTo>
                  <a:pt x="301526" y="217944"/>
                  <a:pt x="304740" y="223004"/>
                  <a:pt x="304740" y="228600"/>
                </a:cubicBezTo>
                <a:cubicBezTo>
                  <a:pt x="304740" y="234196"/>
                  <a:pt x="301526" y="239256"/>
                  <a:pt x="296466" y="241578"/>
                </a:cubicBezTo>
                <a:lnTo>
                  <a:pt x="166330" y="301704"/>
                </a:lnTo>
                <a:cubicBezTo>
                  <a:pt x="157460" y="305812"/>
                  <a:pt x="147221" y="305812"/>
                  <a:pt x="138351" y="301704"/>
                </a:cubicBezTo>
                <a:lnTo>
                  <a:pt x="8275" y="241578"/>
                </a:lnTo>
                <a:cubicBezTo>
                  <a:pt x="3215" y="239197"/>
                  <a:pt x="0" y="234136"/>
                  <a:pt x="0" y="228600"/>
                </a:cubicBezTo>
                <a:cubicBezTo>
                  <a:pt x="0" y="223064"/>
                  <a:pt x="3215" y="217944"/>
                  <a:pt x="8275" y="215622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22" name="Text 20"/>
          <p:cNvSpPr/>
          <p:nvPr/>
        </p:nvSpPr>
        <p:spPr>
          <a:xfrm>
            <a:off x="9033867" y="34290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200+ Services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500467" y="3886200"/>
            <a:ext cx="3238500" cy="5386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with the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highlight>
                  <a:srgbClr val="BDBDBD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AWS Free Tier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scale to any workload.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0" y="1320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 Ways to Use AWS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4000" y="2489200"/>
            <a:ext cx="3759200" cy="2794000"/>
          </a:xfrm>
          <a:custGeom>
            <a:avLst/>
            <a:gdLst/>
            <a:ahLst/>
            <a:cxnLst/>
            <a:rect l="l" t="t" r="r" b="b"/>
            <a:pathLst>
              <a:path w="3759200" h="2794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692410"/>
                </a:lnTo>
                <a:cubicBezTo>
                  <a:pt x="3759200" y="2748517"/>
                  <a:pt x="3713717" y="2794000"/>
                  <a:pt x="36576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1932186" y="27305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1580356" y="3352800"/>
            <a:ext cx="1104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IaaS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74713" y="3860800"/>
            <a:ext cx="251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as a Service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57200" y="4267200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Raw building blocks like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EC2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&amp;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S3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full control.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13622" y="2235200"/>
            <a:ext cx="3759200" cy="3302000"/>
          </a:xfrm>
          <a:custGeom>
            <a:avLst/>
            <a:gdLst/>
            <a:ahLst/>
            <a:cxnLst/>
            <a:rect l="l" t="t" r="r" b="b"/>
            <a:pathLst>
              <a:path w="3759200" h="3302000">
                <a:moveTo>
                  <a:pt x="101603" y="0"/>
                </a:moveTo>
                <a:lnTo>
                  <a:pt x="3657597" y="0"/>
                </a:lnTo>
                <a:cubicBezTo>
                  <a:pt x="3713711" y="0"/>
                  <a:pt x="3759200" y="45489"/>
                  <a:pt x="3759200" y="101603"/>
                </a:cubicBezTo>
                <a:lnTo>
                  <a:pt x="3759200" y="3200397"/>
                </a:lnTo>
                <a:cubicBezTo>
                  <a:pt x="3759200" y="3256511"/>
                  <a:pt x="3713711" y="3302000"/>
                  <a:pt x="36575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BDBDBD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5791002" y="25527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38138" y="-1548"/>
                </a:moveTo>
                <a:cubicBezTo>
                  <a:pt x="317540" y="-13454"/>
                  <a:pt x="292060" y="-13454"/>
                  <a:pt x="271463" y="-1548"/>
                </a:cubicBezTo>
                <a:lnTo>
                  <a:pt x="171212" y="56317"/>
                </a:lnTo>
                <a:cubicBezTo>
                  <a:pt x="150614" y="68223"/>
                  <a:pt x="137874" y="90249"/>
                  <a:pt x="137874" y="114062"/>
                </a:cubicBezTo>
                <a:lnTo>
                  <a:pt x="137874" y="235387"/>
                </a:lnTo>
                <a:lnTo>
                  <a:pt x="32742" y="296108"/>
                </a:lnTo>
                <a:cubicBezTo>
                  <a:pt x="12144" y="308015"/>
                  <a:pt x="-595" y="330041"/>
                  <a:pt x="-595" y="353854"/>
                </a:cubicBezTo>
                <a:lnTo>
                  <a:pt x="-595" y="469702"/>
                </a:lnTo>
                <a:cubicBezTo>
                  <a:pt x="-595" y="493514"/>
                  <a:pt x="12144" y="515541"/>
                  <a:pt x="32742" y="527447"/>
                </a:cubicBezTo>
                <a:lnTo>
                  <a:pt x="133112" y="585311"/>
                </a:lnTo>
                <a:cubicBezTo>
                  <a:pt x="153710" y="597218"/>
                  <a:pt x="179189" y="597218"/>
                  <a:pt x="199787" y="585311"/>
                </a:cubicBezTo>
                <a:lnTo>
                  <a:pt x="304919" y="524589"/>
                </a:lnTo>
                <a:lnTo>
                  <a:pt x="410051" y="585311"/>
                </a:lnTo>
                <a:cubicBezTo>
                  <a:pt x="430649" y="597218"/>
                  <a:pt x="456128" y="597218"/>
                  <a:pt x="476726" y="585311"/>
                </a:cubicBezTo>
                <a:lnTo>
                  <a:pt x="576858" y="527447"/>
                </a:lnTo>
                <a:cubicBezTo>
                  <a:pt x="597456" y="515541"/>
                  <a:pt x="610195" y="493514"/>
                  <a:pt x="610195" y="469702"/>
                </a:cubicBezTo>
                <a:lnTo>
                  <a:pt x="610195" y="353854"/>
                </a:lnTo>
                <a:cubicBezTo>
                  <a:pt x="610195" y="330041"/>
                  <a:pt x="597456" y="308015"/>
                  <a:pt x="576858" y="296108"/>
                </a:cubicBezTo>
                <a:lnTo>
                  <a:pt x="471726" y="235387"/>
                </a:lnTo>
                <a:lnTo>
                  <a:pt x="471726" y="114062"/>
                </a:lnTo>
                <a:cubicBezTo>
                  <a:pt x="471726" y="90249"/>
                  <a:pt x="458986" y="68223"/>
                  <a:pt x="438388" y="56317"/>
                </a:cubicBezTo>
                <a:lnTo>
                  <a:pt x="338138" y="-1548"/>
                </a:lnTo>
                <a:close/>
                <a:moveTo>
                  <a:pt x="276225" y="348377"/>
                </a:moveTo>
                <a:lnTo>
                  <a:pt x="276225" y="475178"/>
                </a:lnTo>
                <a:lnTo>
                  <a:pt x="171093" y="535900"/>
                </a:lnTo>
                <a:cubicBezTo>
                  <a:pt x="169664" y="536734"/>
                  <a:pt x="167997" y="537210"/>
                  <a:pt x="166330" y="537210"/>
                </a:cubicBezTo>
                <a:lnTo>
                  <a:pt x="166330" y="411837"/>
                </a:lnTo>
                <a:lnTo>
                  <a:pt x="276225" y="348377"/>
                </a:lnTo>
                <a:close/>
                <a:moveTo>
                  <a:pt x="551736" y="349091"/>
                </a:moveTo>
                <a:cubicBezTo>
                  <a:pt x="552569" y="350520"/>
                  <a:pt x="553045" y="352187"/>
                  <a:pt x="553045" y="353854"/>
                </a:cubicBezTo>
                <a:lnTo>
                  <a:pt x="553045" y="469702"/>
                </a:lnTo>
                <a:cubicBezTo>
                  <a:pt x="553045" y="473154"/>
                  <a:pt x="551259" y="476250"/>
                  <a:pt x="548283" y="477917"/>
                </a:cubicBezTo>
                <a:lnTo>
                  <a:pt x="447913" y="535781"/>
                </a:lnTo>
                <a:cubicBezTo>
                  <a:pt x="446484" y="536615"/>
                  <a:pt x="444817" y="537091"/>
                  <a:pt x="443151" y="537091"/>
                </a:cubicBezTo>
                <a:lnTo>
                  <a:pt x="443151" y="411718"/>
                </a:lnTo>
                <a:lnTo>
                  <a:pt x="551736" y="349091"/>
                </a:lnTo>
                <a:close/>
                <a:moveTo>
                  <a:pt x="414695" y="114062"/>
                </a:moveTo>
                <a:lnTo>
                  <a:pt x="414695" y="235387"/>
                </a:lnTo>
                <a:lnTo>
                  <a:pt x="304800" y="298847"/>
                </a:lnTo>
                <a:lnTo>
                  <a:pt x="304800" y="172045"/>
                </a:lnTo>
                <a:lnTo>
                  <a:pt x="413385" y="109418"/>
                </a:lnTo>
                <a:cubicBezTo>
                  <a:pt x="414218" y="110847"/>
                  <a:pt x="414695" y="112514"/>
                  <a:pt x="414695" y="114181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8" name="Text 16"/>
          <p:cNvSpPr/>
          <p:nvPr/>
        </p:nvSpPr>
        <p:spPr>
          <a:xfrm>
            <a:off x="5412978" y="3365500"/>
            <a:ext cx="137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PaaS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914305" y="3924300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 as a Service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18422" y="4381500"/>
            <a:ext cx="3149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on code with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Lambda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&amp;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Elastic Beanstalk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81380" y="2489200"/>
            <a:ext cx="3759200" cy="2794000"/>
          </a:xfrm>
          <a:custGeom>
            <a:avLst/>
            <a:gdLst/>
            <a:ahLst/>
            <a:cxnLst/>
            <a:rect l="l" t="t" r="r" b="b"/>
            <a:pathLst>
              <a:path w="3759200" h="2794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692410"/>
                </a:lnTo>
                <a:cubicBezTo>
                  <a:pt x="3759200" y="2748517"/>
                  <a:pt x="3713717" y="2794000"/>
                  <a:pt x="36576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A4A4A">
              <a:alpha val="5098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9830991" y="2730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23" name="Text 21"/>
          <p:cNvSpPr/>
          <p:nvPr/>
        </p:nvSpPr>
        <p:spPr>
          <a:xfrm>
            <a:off x="9470628" y="3352800"/>
            <a:ext cx="1181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SaaS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983861" y="3860800"/>
            <a:ext cx="214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Software as a Service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384580" y="4267200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Ready-to-use apps like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WorkSpaces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just log in.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768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Compute Power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54000" y="1600200"/>
            <a:ext cx="4267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EC2: Your Virtual Server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54000" y="2819400"/>
            <a:ext cx="426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Launch resizable VMs in seconds. Start with the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highlight>
                  <a:srgbClr val="BDBDBD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free t2.micro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scale to powerful GPU instances as you grow.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79400" y="4089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69850" y="9525"/>
                </a:moveTo>
                <a:cubicBezTo>
                  <a:pt x="69850" y="4247"/>
                  <a:pt x="65603" y="0"/>
                  <a:pt x="60325" y="0"/>
                </a:cubicBezTo>
                <a:cubicBezTo>
                  <a:pt x="55047" y="0"/>
                  <a:pt x="50800" y="4247"/>
                  <a:pt x="50800" y="9525"/>
                </a:cubicBezTo>
                <a:lnTo>
                  <a:pt x="50800" y="25400"/>
                </a:lnTo>
                <a:cubicBezTo>
                  <a:pt x="36790" y="25400"/>
                  <a:pt x="25400" y="36790"/>
                  <a:pt x="25400" y="50800"/>
                </a:cubicBezTo>
                <a:lnTo>
                  <a:pt x="9525" y="50800"/>
                </a:lnTo>
                <a:cubicBezTo>
                  <a:pt x="4247" y="50800"/>
                  <a:pt x="0" y="55047"/>
                  <a:pt x="0" y="60325"/>
                </a:cubicBezTo>
                <a:cubicBezTo>
                  <a:pt x="0" y="65603"/>
                  <a:pt x="4247" y="69850"/>
                  <a:pt x="9525" y="69850"/>
                </a:cubicBezTo>
                <a:lnTo>
                  <a:pt x="25400" y="69850"/>
                </a:lnTo>
                <a:lnTo>
                  <a:pt x="25400" y="92075"/>
                </a:lnTo>
                <a:lnTo>
                  <a:pt x="9525" y="92075"/>
                </a:lnTo>
                <a:cubicBezTo>
                  <a:pt x="4247" y="92075"/>
                  <a:pt x="0" y="96322"/>
                  <a:pt x="0" y="101600"/>
                </a:cubicBezTo>
                <a:cubicBezTo>
                  <a:pt x="0" y="106878"/>
                  <a:pt x="4247" y="111125"/>
                  <a:pt x="9525" y="111125"/>
                </a:cubicBezTo>
                <a:lnTo>
                  <a:pt x="25400" y="111125"/>
                </a:lnTo>
                <a:lnTo>
                  <a:pt x="25400" y="133350"/>
                </a:lnTo>
                <a:lnTo>
                  <a:pt x="9525" y="133350"/>
                </a:lnTo>
                <a:cubicBezTo>
                  <a:pt x="4247" y="133350"/>
                  <a:pt x="0" y="137597"/>
                  <a:pt x="0" y="142875"/>
                </a:cubicBezTo>
                <a:cubicBezTo>
                  <a:pt x="0" y="148153"/>
                  <a:pt x="4247" y="152400"/>
                  <a:pt x="9525" y="152400"/>
                </a:cubicBezTo>
                <a:lnTo>
                  <a:pt x="25400" y="152400"/>
                </a:lnTo>
                <a:cubicBezTo>
                  <a:pt x="25400" y="166410"/>
                  <a:pt x="36790" y="177800"/>
                  <a:pt x="50800" y="177800"/>
                </a:cubicBezTo>
                <a:lnTo>
                  <a:pt x="50800" y="193675"/>
                </a:lnTo>
                <a:cubicBezTo>
                  <a:pt x="50800" y="198953"/>
                  <a:pt x="55047" y="203200"/>
                  <a:pt x="60325" y="203200"/>
                </a:cubicBezTo>
                <a:cubicBezTo>
                  <a:pt x="65603" y="203200"/>
                  <a:pt x="69850" y="198953"/>
                  <a:pt x="69850" y="193675"/>
                </a:cubicBezTo>
                <a:lnTo>
                  <a:pt x="69850" y="177800"/>
                </a:lnTo>
                <a:lnTo>
                  <a:pt x="92075" y="177800"/>
                </a:lnTo>
                <a:lnTo>
                  <a:pt x="92075" y="193675"/>
                </a:lnTo>
                <a:cubicBezTo>
                  <a:pt x="92075" y="198953"/>
                  <a:pt x="96322" y="203200"/>
                  <a:pt x="101600" y="203200"/>
                </a:cubicBezTo>
                <a:cubicBezTo>
                  <a:pt x="106878" y="203200"/>
                  <a:pt x="111125" y="198953"/>
                  <a:pt x="111125" y="193675"/>
                </a:cubicBezTo>
                <a:lnTo>
                  <a:pt x="111125" y="177800"/>
                </a:lnTo>
                <a:lnTo>
                  <a:pt x="133350" y="177800"/>
                </a:lnTo>
                <a:lnTo>
                  <a:pt x="133350" y="193675"/>
                </a:lnTo>
                <a:cubicBezTo>
                  <a:pt x="133350" y="198953"/>
                  <a:pt x="137597" y="203200"/>
                  <a:pt x="142875" y="203200"/>
                </a:cubicBezTo>
                <a:cubicBezTo>
                  <a:pt x="148153" y="203200"/>
                  <a:pt x="152400" y="198953"/>
                  <a:pt x="152400" y="193675"/>
                </a:cubicBezTo>
                <a:lnTo>
                  <a:pt x="152400" y="177800"/>
                </a:lnTo>
                <a:cubicBezTo>
                  <a:pt x="166410" y="177800"/>
                  <a:pt x="177800" y="166410"/>
                  <a:pt x="177800" y="152400"/>
                </a:cubicBezTo>
                <a:lnTo>
                  <a:pt x="193675" y="152400"/>
                </a:lnTo>
                <a:cubicBezTo>
                  <a:pt x="198953" y="152400"/>
                  <a:pt x="203200" y="148153"/>
                  <a:pt x="203200" y="142875"/>
                </a:cubicBezTo>
                <a:cubicBezTo>
                  <a:pt x="203200" y="137597"/>
                  <a:pt x="198953" y="133350"/>
                  <a:pt x="193675" y="133350"/>
                </a:cubicBezTo>
                <a:lnTo>
                  <a:pt x="177800" y="133350"/>
                </a:lnTo>
                <a:lnTo>
                  <a:pt x="177800" y="111125"/>
                </a:lnTo>
                <a:lnTo>
                  <a:pt x="193675" y="111125"/>
                </a:lnTo>
                <a:cubicBezTo>
                  <a:pt x="198953" y="111125"/>
                  <a:pt x="203200" y="106878"/>
                  <a:pt x="203200" y="101600"/>
                </a:cubicBezTo>
                <a:cubicBezTo>
                  <a:pt x="203200" y="96322"/>
                  <a:pt x="198953" y="92075"/>
                  <a:pt x="193675" y="92075"/>
                </a:cubicBezTo>
                <a:lnTo>
                  <a:pt x="177800" y="92075"/>
                </a:lnTo>
                <a:lnTo>
                  <a:pt x="177800" y="69850"/>
                </a:lnTo>
                <a:lnTo>
                  <a:pt x="193675" y="69850"/>
                </a:lnTo>
                <a:cubicBezTo>
                  <a:pt x="198953" y="69850"/>
                  <a:pt x="203200" y="65603"/>
                  <a:pt x="203200" y="60325"/>
                </a:cubicBezTo>
                <a:cubicBezTo>
                  <a:pt x="203200" y="55047"/>
                  <a:pt x="198953" y="50800"/>
                  <a:pt x="193675" y="50800"/>
                </a:cubicBezTo>
                <a:lnTo>
                  <a:pt x="177800" y="50800"/>
                </a:lnTo>
                <a:cubicBezTo>
                  <a:pt x="177800" y="36790"/>
                  <a:pt x="166410" y="25400"/>
                  <a:pt x="152400" y="25400"/>
                </a:cubicBezTo>
                <a:lnTo>
                  <a:pt x="152400" y="9525"/>
                </a:lnTo>
                <a:cubicBezTo>
                  <a:pt x="152400" y="4247"/>
                  <a:pt x="148153" y="0"/>
                  <a:pt x="142875" y="0"/>
                </a:cubicBezTo>
                <a:cubicBezTo>
                  <a:pt x="137597" y="0"/>
                  <a:pt x="133350" y="4247"/>
                  <a:pt x="133350" y="9525"/>
                </a:cubicBezTo>
                <a:lnTo>
                  <a:pt x="133350" y="25400"/>
                </a:lnTo>
                <a:lnTo>
                  <a:pt x="111125" y="25400"/>
                </a:lnTo>
                <a:lnTo>
                  <a:pt x="111125" y="9525"/>
                </a:lnTo>
                <a:cubicBezTo>
                  <a:pt x="111125" y="4247"/>
                  <a:pt x="106878" y="0"/>
                  <a:pt x="101600" y="0"/>
                </a:cubicBezTo>
                <a:cubicBezTo>
                  <a:pt x="96322" y="0"/>
                  <a:pt x="92075" y="4247"/>
                  <a:pt x="92075" y="9525"/>
                </a:cubicBezTo>
                <a:lnTo>
                  <a:pt x="92075" y="25400"/>
                </a:lnTo>
                <a:lnTo>
                  <a:pt x="69850" y="25400"/>
                </a:lnTo>
                <a:lnTo>
                  <a:pt x="69850" y="9525"/>
                </a:lnTo>
                <a:close/>
                <a:moveTo>
                  <a:pt x="63500" y="50800"/>
                </a:moveTo>
                <a:lnTo>
                  <a:pt x="139700" y="50800"/>
                </a:lnTo>
                <a:cubicBezTo>
                  <a:pt x="146725" y="50800"/>
                  <a:pt x="152400" y="56475"/>
                  <a:pt x="152400" y="63500"/>
                </a:cubicBezTo>
                <a:lnTo>
                  <a:pt x="152400" y="139700"/>
                </a:lnTo>
                <a:cubicBezTo>
                  <a:pt x="152400" y="146725"/>
                  <a:pt x="146725" y="152400"/>
                  <a:pt x="139700" y="152400"/>
                </a:cubicBezTo>
                <a:lnTo>
                  <a:pt x="63500" y="152400"/>
                </a:lnTo>
                <a:cubicBezTo>
                  <a:pt x="56475" y="152400"/>
                  <a:pt x="50800" y="146725"/>
                  <a:pt x="50800" y="139700"/>
                </a:cubicBezTo>
                <a:lnTo>
                  <a:pt x="50800" y="63500"/>
                </a:lnTo>
                <a:cubicBezTo>
                  <a:pt x="50800" y="56475"/>
                  <a:pt x="56475" y="50800"/>
                  <a:pt x="63500" y="50800"/>
                </a:cubicBezTo>
                <a:close/>
                <a:moveTo>
                  <a:pt x="69850" y="69850"/>
                </a:moveTo>
                <a:lnTo>
                  <a:pt x="69850" y="133350"/>
                </a:lnTo>
                <a:lnTo>
                  <a:pt x="133350" y="133350"/>
                </a:lnTo>
                <a:lnTo>
                  <a:pt x="133350" y="69850"/>
                </a:lnTo>
                <a:lnTo>
                  <a:pt x="69850" y="69850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660400" y="4038600"/>
            <a:ext cx="283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CPU, Memory, OS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79400" y="454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5" name="Text 13"/>
          <p:cNvSpPr/>
          <p:nvPr/>
        </p:nvSpPr>
        <p:spPr>
          <a:xfrm>
            <a:off x="660400" y="4495800"/>
            <a:ext cx="285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Configure Security Groups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79400" y="5003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0540" y="76200"/>
                </a:moveTo>
                <a:lnTo>
                  <a:pt x="193675" y="76200"/>
                </a:lnTo>
                <a:cubicBezTo>
                  <a:pt x="198953" y="76200"/>
                  <a:pt x="203200" y="71953"/>
                  <a:pt x="203200" y="66675"/>
                </a:cubicBezTo>
                <a:lnTo>
                  <a:pt x="203200" y="9525"/>
                </a:lnTo>
                <a:cubicBezTo>
                  <a:pt x="203200" y="5675"/>
                  <a:pt x="200898" y="2183"/>
                  <a:pt x="197326" y="714"/>
                </a:cubicBezTo>
                <a:cubicBezTo>
                  <a:pt x="193754" y="-754"/>
                  <a:pt x="189667" y="79"/>
                  <a:pt x="186928" y="2778"/>
                </a:cubicBezTo>
                <a:lnTo>
                  <a:pt x="166410" y="23336"/>
                </a:lnTo>
                <a:cubicBezTo>
                  <a:pt x="148828" y="8771"/>
                  <a:pt x="126206" y="0"/>
                  <a:pt x="101600" y="0"/>
                </a:cubicBezTo>
                <a:cubicBezTo>
                  <a:pt x="50403" y="0"/>
                  <a:pt x="8057" y="37862"/>
                  <a:pt x="1032" y="87114"/>
                </a:cubicBezTo>
                <a:cubicBezTo>
                  <a:pt x="40" y="94059"/>
                  <a:pt x="4842" y="100489"/>
                  <a:pt x="11787" y="101481"/>
                </a:cubicBezTo>
                <a:cubicBezTo>
                  <a:pt x="18733" y="102473"/>
                  <a:pt x="25162" y="97631"/>
                  <a:pt x="26154" y="90726"/>
                </a:cubicBezTo>
                <a:cubicBezTo>
                  <a:pt x="31433" y="53777"/>
                  <a:pt x="63222" y="25400"/>
                  <a:pt x="101600" y="25400"/>
                </a:cubicBezTo>
                <a:cubicBezTo>
                  <a:pt x="119221" y="25400"/>
                  <a:pt x="135414" y="31353"/>
                  <a:pt x="148312" y="41394"/>
                </a:cubicBezTo>
                <a:lnTo>
                  <a:pt x="129778" y="59928"/>
                </a:lnTo>
                <a:cubicBezTo>
                  <a:pt x="127040" y="62667"/>
                  <a:pt x="126246" y="66754"/>
                  <a:pt x="127714" y="70326"/>
                </a:cubicBezTo>
                <a:cubicBezTo>
                  <a:pt x="129183" y="73898"/>
                  <a:pt x="132675" y="76200"/>
                  <a:pt x="136525" y="76200"/>
                </a:cubicBezTo>
                <a:lnTo>
                  <a:pt x="190540" y="76200"/>
                </a:lnTo>
                <a:close/>
                <a:moveTo>
                  <a:pt x="202208" y="116086"/>
                </a:moveTo>
                <a:cubicBezTo>
                  <a:pt x="203200" y="109141"/>
                  <a:pt x="198358" y="102711"/>
                  <a:pt x="191452" y="101719"/>
                </a:cubicBezTo>
                <a:cubicBezTo>
                  <a:pt x="184547" y="100727"/>
                  <a:pt x="178078" y="105569"/>
                  <a:pt x="177086" y="112474"/>
                </a:cubicBezTo>
                <a:cubicBezTo>
                  <a:pt x="171807" y="149384"/>
                  <a:pt x="140017" y="177760"/>
                  <a:pt x="101640" y="177760"/>
                </a:cubicBezTo>
                <a:cubicBezTo>
                  <a:pt x="84018" y="177760"/>
                  <a:pt x="67826" y="171807"/>
                  <a:pt x="54928" y="161766"/>
                </a:cubicBezTo>
                <a:lnTo>
                  <a:pt x="73422" y="143272"/>
                </a:lnTo>
                <a:cubicBezTo>
                  <a:pt x="76160" y="140533"/>
                  <a:pt x="76954" y="136446"/>
                  <a:pt x="75486" y="132874"/>
                </a:cubicBezTo>
                <a:cubicBezTo>
                  <a:pt x="74017" y="129302"/>
                  <a:pt x="70525" y="127000"/>
                  <a:pt x="66675" y="127000"/>
                </a:cubicBezTo>
                <a:lnTo>
                  <a:pt x="9525" y="127000"/>
                </a:lnTo>
                <a:cubicBezTo>
                  <a:pt x="4247" y="127000"/>
                  <a:pt x="0" y="131247"/>
                  <a:pt x="0" y="136525"/>
                </a:cubicBezTo>
                <a:lnTo>
                  <a:pt x="0" y="193675"/>
                </a:lnTo>
                <a:cubicBezTo>
                  <a:pt x="0" y="197525"/>
                  <a:pt x="2302" y="201017"/>
                  <a:pt x="5874" y="202486"/>
                </a:cubicBezTo>
                <a:cubicBezTo>
                  <a:pt x="9446" y="203954"/>
                  <a:pt x="13533" y="203121"/>
                  <a:pt x="16272" y="200422"/>
                </a:cubicBezTo>
                <a:lnTo>
                  <a:pt x="36830" y="179864"/>
                </a:lnTo>
                <a:cubicBezTo>
                  <a:pt x="54372" y="194429"/>
                  <a:pt x="76994" y="203200"/>
                  <a:pt x="101600" y="203200"/>
                </a:cubicBezTo>
                <a:cubicBezTo>
                  <a:pt x="152797" y="203200"/>
                  <a:pt x="195143" y="165338"/>
                  <a:pt x="202168" y="116086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7" name="Text 15"/>
          <p:cNvSpPr/>
          <p:nvPr/>
        </p:nvSpPr>
        <p:spPr>
          <a:xfrm>
            <a:off x="660400" y="4953000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 Auto Scaling</a:t>
            </a:r>
            <a:endParaRPr lang="en-US" sz="1600" dirty="0"/>
          </a:p>
        </p:txBody>
      </p:sp>
      <p:pic>
        <p:nvPicPr>
          <p:cNvPr id="18" name="Image 0" descr="https://kimi-web-img.moonshot.cn/img/thumbs.dreamstime.com/4a648c1a089b9738f1c08fc4b975ed7d109b1cae.jpg">    </p:cNvPr>
          <p:cNvPicPr>
            <a:picLocks noChangeAspect="1"/>
          </p:cNvPicPr>
          <p:nvPr/>
        </p:nvPicPr>
        <p:blipFill>
          <a:blip r:embed="rId1"/>
          <a:srcRect l="19019" r="19019" t="0" b="0"/>
          <a:stretch/>
        </p:blipFill>
        <p:spPr>
          <a:xfrm>
            <a:off x="4927600" y="254000"/>
            <a:ext cx="7010400" cy="6350000"/>
          </a:xfrm>
          <a:prstGeom prst="roundRect">
            <a:avLst>
              <a:gd name="adj" fmla="val 16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0" y="18034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Lambda: Code Without Servers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0" y="24130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code in response to events. AWS manages the servers, you focus on the function.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511498" y="32131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37696" y="263962"/>
                </a:moveTo>
                <a:cubicBezTo>
                  <a:pt x="145375" y="254943"/>
                  <a:pt x="144393" y="241459"/>
                  <a:pt x="135374" y="233779"/>
                </a:cubicBezTo>
                <a:cubicBezTo>
                  <a:pt x="126355" y="226100"/>
                  <a:pt x="112871" y="227082"/>
                  <a:pt x="105192" y="236101"/>
                </a:cubicBezTo>
                <a:lnTo>
                  <a:pt x="62329" y="286107"/>
                </a:lnTo>
                <a:cubicBezTo>
                  <a:pt x="55453" y="294144"/>
                  <a:pt x="55453" y="305931"/>
                  <a:pt x="62329" y="313968"/>
                </a:cubicBezTo>
                <a:lnTo>
                  <a:pt x="105192" y="363974"/>
                </a:lnTo>
                <a:cubicBezTo>
                  <a:pt x="112871" y="372993"/>
                  <a:pt x="126444" y="373975"/>
                  <a:pt x="135374" y="366296"/>
                </a:cubicBezTo>
                <a:cubicBezTo>
                  <a:pt x="144304" y="358616"/>
                  <a:pt x="145375" y="345043"/>
                  <a:pt x="137696" y="336113"/>
                </a:cubicBezTo>
                <a:lnTo>
                  <a:pt x="106799" y="300038"/>
                </a:lnTo>
                <a:lnTo>
                  <a:pt x="137696" y="263962"/>
                </a:lnTo>
                <a:close/>
                <a:moveTo>
                  <a:pt x="237708" y="236101"/>
                </a:moveTo>
                <a:cubicBezTo>
                  <a:pt x="230029" y="227082"/>
                  <a:pt x="216456" y="226100"/>
                  <a:pt x="207526" y="233779"/>
                </a:cubicBezTo>
                <a:cubicBezTo>
                  <a:pt x="198596" y="241459"/>
                  <a:pt x="197525" y="255032"/>
                  <a:pt x="205204" y="263962"/>
                </a:cubicBezTo>
                <a:lnTo>
                  <a:pt x="236101" y="300038"/>
                </a:lnTo>
                <a:lnTo>
                  <a:pt x="205204" y="336113"/>
                </a:lnTo>
                <a:cubicBezTo>
                  <a:pt x="197525" y="345132"/>
                  <a:pt x="198507" y="358616"/>
                  <a:pt x="207526" y="366296"/>
                </a:cubicBezTo>
                <a:cubicBezTo>
                  <a:pt x="216545" y="373975"/>
                  <a:pt x="230029" y="372993"/>
                  <a:pt x="237708" y="363974"/>
                </a:cubicBezTo>
                <a:lnTo>
                  <a:pt x="280571" y="313968"/>
                </a:lnTo>
                <a:cubicBezTo>
                  <a:pt x="287447" y="305931"/>
                  <a:pt x="287447" y="294144"/>
                  <a:pt x="280571" y="286107"/>
                </a:cubicBezTo>
                <a:lnTo>
                  <a:pt x="237708" y="236101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605234" y="3784600"/>
            <a:ext cx="215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Upload Code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5234" y="4089400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Python, Node.js, Java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717330" y="3454400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BDBDB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97563" y="32131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02538" y="-8840"/>
                </a:moveTo>
                <a:cubicBezTo>
                  <a:pt x="313164" y="-1161"/>
                  <a:pt x="317093" y="12769"/>
                  <a:pt x="312271" y="24914"/>
                </a:cubicBezTo>
                <a:lnTo>
                  <a:pt x="242262" y="200025"/>
                </a:lnTo>
                <a:lnTo>
                  <a:pt x="371475" y="200025"/>
                </a:lnTo>
                <a:cubicBezTo>
                  <a:pt x="383530" y="200025"/>
                  <a:pt x="394246" y="207526"/>
                  <a:pt x="398353" y="218867"/>
                </a:cubicBezTo>
                <a:cubicBezTo>
                  <a:pt x="402461" y="230207"/>
                  <a:pt x="398978" y="242888"/>
                  <a:pt x="389781" y="250567"/>
                </a:cubicBezTo>
                <a:lnTo>
                  <a:pt x="132606" y="464880"/>
                </a:lnTo>
                <a:cubicBezTo>
                  <a:pt x="122515" y="473273"/>
                  <a:pt x="108139" y="473720"/>
                  <a:pt x="97512" y="466040"/>
                </a:cubicBezTo>
                <a:cubicBezTo>
                  <a:pt x="86886" y="458361"/>
                  <a:pt x="82957" y="444431"/>
                  <a:pt x="87779" y="432286"/>
                </a:cubicBezTo>
                <a:lnTo>
                  <a:pt x="157788" y="257175"/>
                </a:lnTo>
                <a:lnTo>
                  <a:pt x="28575" y="257175"/>
                </a:lnTo>
                <a:cubicBezTo>
                  <a:pt x="16520" y="257175"/>
                  <a:pt x="5804" y="249674"/>
                  <a:pt x="1697" y="238333"/>
                </a:cubicBezTo>
                <a:cubicBezTo>
                  <a:pt x="-2411" y="226993"/>
                  <a:pt x="1072" y="214312"/>
                  <a:pt x="10269" y="206633"/>
                </a:cubicBezTo>
                <a:lnTo>
                  <a:pt x="267444" y="-7680"/>
                </a:lnTo>
                <a:cubicBezTo>
                  <a:pt x="277535" y="-16073"/>
                  <a:pt x="291911" y="-16520"/>
                  <a:pt x="302538" y="-884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7" name="Text 15"/>
          <p:cNvSpPr/>
          <p:nvPr/>
        </p:nvSpPr>
        <p:spPr>
          <a:xfrm>
            <a:off x="5200055" y="378460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Set Trigger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200055" y="4089400"/>
            <a:ext cx="179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S3, API call, etc.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951788" y="3454400"/>
            <a:ext cx="102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BDBDB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0367566" y="3213100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121444" y="21431"/>
                </a:moveTo>
                <a:cubicBezTo>
                  <a:pt x="121444" y="9555"/>
                  <a:pt x="130999" y="0"/>
                  <a:pt x="142875" y="0"/>
                </a:cubicBezTo>
                <a:cubicBezTo>
                  <a:pt x="154751" y="0"/>
                  <a:pt x="164306" y="9555"/>
                  <a:pt x="164306" y="21431"/>
                </a:cubicBezTo>
                <a:lnTo>
                  <a:pt x="164306" y="57150"/>
                </a:lnTo>
                <a:lnTo>
                  <a:pt x="214313" y="57150"/>
                </a:lnTo>
                <a:cubicBezTo>
                  <a:pt x="230118" y="57150"/>
                  <a:pt x="242888" y="69919"/>
                  <a:pt x="242888" y="85725"/>
                </a:cubicBezTo>
                <a:cubicBezTo>
                  <a:pt x="242888" y="101531"/>
                  <a:pt x="230118" y="114300"/>
                  <a:pt x="214313" y="114300"/>
                </a:cubicBezTo>
                <a:lnTo>
                  <a:pt x="111710" y="114300"/>
                </a:lnTo>
                <a:cubicBezTo>
                  <a:pt x="89475" y="114300"/>
                  <a:pt x="71438" y="132338"/>
                  <a:pt x="71438" y="154573"/>
                </a:cubicBezTo>
                <a:cubicBezTo>
                  <a:pt x="71438" y="174665"/>
                  <a:pt x="86171" y="191631"/>
                  <a:pt x="105995" y="194489"/>
                </a:cubicBezTo>
                <a:lnTo>
                  <a:pt x="187791" y="206186"/>
                </a:lnTo>
                <a:cubicBezTo>
                  <a:pt x="235833" y="213062"/>
                  <a:pt x="271463" y="254139"/>
                  <a:pt x="271463" y="302627"/>
                </a:cubicBezTo>
                <a:cubicBezTo>
                  <a:pt x="271463" y="356473"/>
                  <a:pt x="227796" y="400050"/>
                  <a:pt x="174040" y="400050"/>
                </a:cubicBezTo>
                <a:lnTo>
                  <a:pt x="164306" y="400050"/>
                </a:lnTo>
                <a:lnTo>
                  <a:pt x="164306" y="435769"/>
                </a:lnTo>
                <a:cubicBezTo>
                  <a:pt x="164306" y="447645"/>
                  <a:pt x="154751" y="457200"/>
                  <a:pt x="142875" y="457200"/>
                </a:cubicBezTo>
                <a:cubicBezTo>
                  <a:pt x="130999" y="457200"/>
                  <a:pt x="121444" y="447645"/>
                  <a:pt x="121444" y="435769"/>
                </a:cubicBezTo>
                <a:lnTo>
                  <a:pt x="121444" y="400050"/>
                </a:lnTo>
                <a:lnTo>
                  <a:pt x="57150" y="400050"/>
                </a:lnTo>
                <a:cubicBezTo>
                  <a:pt x="41344" y="400050"/>
                  <a:pt x="28575" y="387281"/>
                  <a:pt x="28575" y="371475"/>
                </a:cubicBezTo>
                <a:cubicBezTo>
                  <a:pt x="28575" y="355669"/>
                  <a:pt x="41344" y="342900"/>
                  <a:pt x="57150" y="342900"/>
                </a:cubicBezTo>
                <a:lnTo>
                  <a:pt x="174040" y="342900"/>
                </a:lnTo>
                <a:cubicBezTo>
                  <a:pt x="196275" y="342900"/>
                  <a:pt x="214313" y="324862"/>
                  <a:pt x="214313" y="302627"/>
                </a:cubicBezTo>
                <a:cubicBezTo>
                  <a:pt x="214313" y="282535"/>
                  <a:pt x="199579" y="265569"/>
                  <a:pt x="179755" y="262711"/>
                </a:cubicBezTo>
                <a:lnTo>
                  <a:pt x="97959" y="251014"/>
                </a:lnTo>
                <a:cubicBezTo>
                  <a:pt x="49917" y="244227"/>
                  <a:pt x="14288" y="203061"/>
                  <a:pt x="14288" y="154573"/>
                </a:cubicBezTo>
                <a:cubicBezTo>
                  <a:pt x="14288" y="100816"/>
                  <a:pt x="57954" y="57150"/>
                  <a:pt x="111710" y="57150"/>
                </a:cubicBezTo>
                <a:lnTo>
                  <a:pt x="121444" y="57150"/>
                </a:lnTo>
                <a:lnTo>
                  <a:pt x="121444" y="21431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21" name="Text 19"/>
          <p:cNvSpPr/>
          <p:nvPr/>
        </p:nvSpPr>
        <p:spPr>
          <a:xfrm>
            <a:off x="9434513" y="3784600"/>
            <a:ext cx="214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Pay Per Use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434513" y="4089400"/>
            <a:ext cx="214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Only for milliseconds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54000" y="47498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Ideal for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microservices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processing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and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chatbots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768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Storage &amp; Databases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0000"/>
      </a:accent1>
      <a:accent2>
        <a:srgbClr val="FFFFFF"/>
      </a:accent2>
      <a:accent3>
        <a:srgbClr val="000000"/>
      </a:accent3>
      <a:accent4>
        <a:srgbClr val="7D7F87"/>
      </a:accent4>
      <a:accent5>
        <a:srgbClr val="FFFFFF"/>
      </a:accent5>
      <a:accent6>
        <a:srgbClr val="DCDCD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in 60 Minutes</dc:title>
  <dc:subject>AWS in 60 Minutes</dc:subject>
  <dc:creator>Kimi</dc:creator>
  <cp:lastModifiedBy>Kimi</cp:lastModifiedBy>
  <cp:revision>1</cp:revision>
  <dcterms:created xsi:type="dcterms:W3CDTF">2025-10-26T14:20:05Z</dcterms:created>
  <dcterms:modified xsi:type="dcterms:W3CDTF">2025-10-26T14:20:05Z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{"Label":"AWS in 60 Minutes","ContentProducer":"001191110108MACG2KBH8F10000","ProduceID":"d3v2fqaf7caqj979s38g","ReservedCode1":"","ContentPropagator":"001191110108MACG2KBH8F20000","PropagateID":"d3v2fqaf7caqj979s38g","ReservedCode2":""}</vt:lpwstr>
  </property>
</Properties>
</file>